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2" r:id="rId3"/>
    <p:sldId id="257" r:id="rId4"/>
    <p:sldId id="258" r:id="rId5"/>
    <p:sldId id="259" r:id="rId6"/>
    <p:sldId id="263" r:id="rId7"/>
    <p:sldId id="261" r:id="rId8"/>
    <p:sldId id="260" r:id="rId9"/>
    <p:sldId id="264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D7FCD-138B-4404-B33F-DC8D3BC740F9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6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6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915A3-BB66-4968-A5E9-05189DA6E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14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1BF52-3A39-4240-BFA7-FD8372BF821E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CE83C-B7FD-4598-AF85-31A56B20C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24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r>
              <a:rPr lang="en-US" baseline="0" dirty="0" smtClean="0"/>
              <a:t> we are going to talk about Hydration for Athletic performance.</a:t>
            </a:r>
          </a:p>
          <a:p>
            <a:r>
              <a:rPr lang="en-US" baseline="0" dirty="0" smtClean="0"/>
              <a:t>How many of you have ever felt the effects of being dehydrated?  </a:t>
            </a:r>
          </a:p>
          <a:p>
            <a:r>
              <a:rPr lang="en-US" baseline="0" dirty="0" smtClean="0"/>
              <a:t>Have you ever felt like you drank too much water?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I’m going to make two columns on the board, and I would like everyone to fill in one or more descriptions for each column.  </a:t>
            </a:r>
            <a:endParaRPr lang="en-US" dirty="0" smtClean="0"/>
          </a:p>
          <a:p>
            <a:r>
              <a:rPr lang="en-US" dirty="0" smtClean="0"/>
              <a:t>Before Podcast, have students come up to the board and write signs of dehydration and signs of </a:t>
            </a:r>
            <a:r>
              <a:rPr lang="en-US" dirty="0" err="1" smtClean="0"/>
              <a:t>overhydration</a:t>
            </a:r>
            <a:r>
              <a:rPr lang="en-US" dirty="0" smtClean="0"/>
              <a:t> that they know of.</a:t>
            </a:r>
          </a:p>
          <a:p>
            <a:r>
              <a:rPr lang="en-US" dirty="0" smtClean="0"/>
              <a:t>Suggest them trying to list</a:t>
            </a:r>
            <a:r>
              <a:rPr lang="en-US" baseline="0" dirty="0" smtClean="0"/>
              <a:t> at least one each.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E83C-B7FD-4598-AF85-31A56B20CE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48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Podcast, have students come</a:t>
            </a:r>
            <a:r>
              <a:rPr lang="en-US" baseline="0" dirty="0" smtClean="0"/>
              <a:t> up to the board and write signs of dehydration and signs of </a:t>
            </a:r>
            <a:r>
              <a:rPr lang="en-US" baseline="0" dirty="0" err="1" smtClean="0"/>
              <a:t>overhydration</a:t>
            </a:r>
            <a:r>
              <a:rPr lang="en-US" baseline="0" dirty="0" smtClean="0"/>
              <a:t> that they know of.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E83C-B7FD-4598-AF85-31A56B20CE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77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Pale Yellow is optimal</a:t>
            </a:r>
            <a:r>
              <a:rPr lang="en-US" baseline="0" dirty="0" smtClean="0"/>
              <a:t> for your body’s way of telling you that you are hydrated. </a:t>
            </a:r>
          </a:p>
          <a:p>
            <a:r>
              <a:rPr lang="en-US" baseline="0" dirty="0" smtClean="0"/>
              <a:t>Dark yellow or even light yellow can mean you are borderline dehydrated or currently dehydrated.</a:t>
            </a:r>
          </a:p>
          <a:p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Estimated needs:</a:t>
            </a:r>
          </a:p>
          <a:p>
            <a:r>
              <a:rPr lang="en-US" dirty="0" smtClean="0"/>
              <a:t>Some say half body weight in fluid</a:t>
            </a:r>
            <a:r>
              <a:rPr lang="en-US" baseline="0" dirty="0" smtClean="0"/>
              <a:t> ounces… for example, 140 </a:t>
            </a:r>
            <a:r>
              <a:rPr lang="en-US" baseline="0" dirty="0" err="1" smtClean="0"/>
              <a:t>lb</a:t>
            </a:r>
            <a:r>
              <a:rPr lang="en-US" baseline="0" dirty="0" smtClean="0"/>
              <a:t> man would have 70 </a:t>
            </a:r>
            <a:r>
              <a:rPr lang="en-US" baseline="0" dirty="0" err="1" smtClean="0"/>
              <a:t>oz</a:t>
            </a:r>
            <a:r>
              <a:rPr lang="en-US" baseline="0" dirty="0" smtClean="0"/>
              <a:t>, or about 8.5 cups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E83C-B7FD-4598-AF85-31A56B20CE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92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you’re</a:t>
            </a:r>
            <a:r>
              <a:rPr lang="en-US" baseline="0" dirty="0" smtClean="0"/>
              <a:t> thirsty, you’re already slightly dehydrated!</a:t>
            </a:r>
          </a:p>
          <a:p>
            <a:r>
              <a:rPr lang="en-US" baseline="0" dirty="0" smtClean="0"/>
              <a:t>The more dehydrated you are, the harder it will be to do physical activity</a:t>
            </a:r>
          </a:p>
          <a:p>
            <a:r>
              <a:rPr lang="en-US" baseline="0" dirty="0" smtClean="0"/>
              <a:t>Do not want to over hydrate either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E83C-B7FD-4598-AF85-31A56B20CE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62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E83C-B7FD-4598-AF85-31A56B20CE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98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Although death</a:t>
            </a:r>
            <a:r>
              <a:rPr lang="en-US" baseline="0" dirty="0" smtClean="0"/>
              <a:t> from water intoxication is uncommon, it can happen, especially in marathon runners or athletes in special events. </a:t>
            </a:r>
          </a:p>
          <a:p>
            <a:r>
              <a:rPr lang="en-US" dirty="0" smtClean="0"/>
              <a:t>What</a:t>
            </a:r>
            <a:r>
              <a:rPr lang="en-US" baseline="0" dirty="0" smtClean="0"/>
              <a:t> occurs is called hyponatremia, which means your body is low in Sodium, which is a mineral that is needed in certain amounts for body and brain function.  When someone dilutes the Sodium in their body to extreme extents it can result in death.</a:t>
            </a:r>
          </a:p>
          <a:p>
            <a:r>
              <a:rPr lang="en-US" baseline="0" dirty="0" smtClean="0"/>
              <a:t>-woman died in water drinking contest for radio station.  Drank 6 liters of water in 3 hours and died from water intoxication.</a:t>
            </a:r>
          </a:p>
          <a:p>
            <a:r>
              <a:rPr lang="en-US" baseline="0" dirty="0" smtClean="0"/>
              <a:t>-do not stress this, but be aware of the potential dangers and watch your urine!  If it’s pale, lay off the water for a few hours.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E83C-B7FD-4598-AF85-31A56B20CE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33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many ounces are in one cup?</a:t>
            </a:r>
          </a:p>
          <a:p>
            <a:r>
              <a:rPr lang="en-US" dirty="0" smtClean="0"/>
              <a:t>How</a:t>
            </a:r>
            <a:r>
              <a:rPr lang="en-US" baseline="0" dirty="0" smtClean="0"/>
              <a:t> does this compare to what you drink? </a:t>
            </a:r>
          </a:p>
          <a:p>
            <a:r>
              <a:rPr lang="en-US" baseline="0" dirty="0" smtClean="0"/>
              <a:t>(Do glass filling activity using liquid measuring cup and pouring into clear glasses to demonstrate fluid needs before, during, and after workouts)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E83C-B7FD-4598-AF85-31A56B20CE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05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other foods can you think of that contain lots of water?</a:t>
            </a:r>
          </a:p>
          <a:p>
            <a:r>
              <a:rPr lang="en-US" baseline="0" dirty="0" smtClean="0"/>
              <a:t>-</a:t>
            </a:r>
            <a:r>
              <a:rPr lang="en-US" baseline="0" dirty="0" err="1" smtClean="0"/>
              <a:t>Jello</a:t>
            </a:r>
            <a:r>
              <a:rPr lang="en-US" baseline="0" dirty="0" smtClean="0"/>
              <a:t>, pudding, yogurt, grapes, team coffee, etc.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E83C-B7FD-4598-AF85-31A56B20CE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12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E83C-B7FD-4598-AF85-31A56B20CE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23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7345-F54B-4DA8-8B25-90AF3C85867A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1ADE-1A31-45D8-B3FF-C66465F53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87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7345-F54B-4DA8-8B25-90AF3C85867A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1ADE-1A31-45D8-B3FF-C66465F53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94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7345-F54B-4DA8-8B25-90AF3C85867A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1ADE-1A31-45D8-B3FF-C66465F53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27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7345-F54B-4DA8-8B25-90AF3C85867A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1ADE-1A31-45D8-B3FF-C66465F533E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1745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7345-F54B-4DA8-8B25-90AF3C85867A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1ADE-1A31-45D8-B3FF-C66465F53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38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7345-F54B-4DA8-8B25-90AF3C85867A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1ADE-1A31-45D8-B3FF-C66465F53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14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7345-F54B-4DA8-8B25-90AF3C85867A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1ADE-1A31-45D8-B3FF-C66465F53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88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7345-F54B-4DA8-8B25-90AF3C85867A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1ADE-1A31-45D8-B3FF-C66465F53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86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7345-F54B-4DA8-8B25-90AF3C85867A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1ADE-1A31-45D8-B3FF-C66465F53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85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7345-F54B-4DA8-8B25-90AF3C85867A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1ADE-1A31-45D8-B3FF-C66465F53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7345-F54B-4DA8-8B25-90AF3C85867A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1ADE-1A31-45D8-B3FF-C66465F53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7345-F54B-4DA8-8B25-90AF3C85867A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1ADE-1A31-45D8-B3FF-C66465F53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9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7345-F54B-4DA8-8B25-90AF3C85867A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1ADE-1A31-45D8-B3FF-C66465F53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3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7345-F54B-4DA8-8B25-90AF3C85867A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1ADE-1A31-45D8-B3FF-C66465F53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5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7345-F54B-4DA8-8B25-90AF3C85867A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1ADE-1A31-45D8-B3FF-C66465F53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60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7345-F54B-4DA8-8B25-90AF3C85867A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1ADE-1A31-45D8-B3FF-C66465F53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56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7345-F54B-4DA8-8B25-90AF3C85867A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1ADE-1A31-45D8-B3FF-C66465F53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01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5D17345-F54B-4DA8-8B25-90AF3C85867A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8331ADE-1A31-45D8-B3FF-C66465F53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6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ickanddirtytips.com/health-fitness/healthy-eating/how-much-water-should-i-drin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Hydration for athletic performance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Katie Horrell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04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should I Drink?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Nutrition Diva:</a:t>
            </a:r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www.quickanddirtytips.com/health-fitness/healthy-eating/how-much-water-should-i-drink</a:t>
            </a:r>
            <a:endParaRPr lang="en-US" dirty="0" smtClean="0"/>
          </a:p>
          <a:p>
            <a:r>
              <a:rPr lang="en-US" dirty="0" smtClean="0"/>
              <a:t>What are you thoughts?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242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measure thirst?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Urine color</a:t>
            </a:r>
          </a:p>
          <a:p>
            <a:r>
              <a:rPr lang="en-US" dirty="0" smtClean="0"/>
              <a:t>Sweat Loss</a:t>
            </a:r>
          </a:p>
          <a:p>
            <a:pPr lvl="1"/>
            <a:r>
              <a:rPr lang="en-US" dirty="0" smtClean="0"/>
              <a:t>-1% to +1% - Optimal</a:t>
            </a:r>
          </a:p>
          <a:p>
            <a:pPr lvl="1"/>
            <a:r>
              <a:rPr lang="en-US" dirty="0" smtClean="0"/>
              <a:t>-3% to -5% significant dehydration</a:t>
            </a:r>
          </a:p>
          <a:p>
            <a:pPr lvl="1"/>
            <a:r>
              <a:rPr lang="en-US" dirty="0" smtClean="0"/>
              <a:t>&gt;5% Severe dehydration</a:t>
            </a:r>
          </a:p>
          <a:p>
            <a:r>
              <a:rPr lang="en-US" dirty="0" smtClean="0"/>
              <a:t>Estimated needs</a:t>
            </a:r>
          </a:p>
          <a:p>
            <a:pPr lvl="1"/>
            <a:r>
              <a:rPr lang="en-US" dirty="0" smtClean="0"/>
              <a:t>~ half body weight in fluid ounces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3688" y="6146041"/>
            <a:ext cx="3057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800" dirty="0">
                <a:solidFill>
                  <a:prstClr val="black"/>
                </a:solidFill>
              </a:rPr>
              <a:t>(Academy of Nutrition and Dietetics, 2013</a:t>
            </a:r>
            <a:r>
              <a:rPr lang="en-US" sz="800" dirty="0" smtClean="0">
                <a:solidFill>
                  <a:prstClr val="black"/>
                </a:solidFill>
              </a:rPr>
              <a:t>)</a:t>
            </a:r>
            <a:endParaRPr lang="en-US" sz="800" dirty="0">
              <a:solidFill>
                <a:prstClr val="black"/>
              </a:solidFill>
            </a:endParaRPr>
          </a:p>
          <a:p>
            <a:pPr lvl="0"/>
            <a:r>
              <a:rPr lang="en-US" sz="800" dirty="0" smtClean="0">
                <a:solidFill>
                  <a:prstClr val="black"/>
                </a:solidFill>
              </a:rPr>
              <a:t>(Simpson </a:t>
            </a:r>
            <a:r>
              <a:rPr lang="en-US" sz="800" dirty="0">
                <a:solidFill>
                  <a:prstClr val="black"/>
                </a:solidFill>
              </a:rPr>
              <a:t>&amp; Howard, </a:t>
            </a:r>
            <a:r>
              <a:rPr lang="en-US" sz="800" dirty="0" smtClean="0">
                <a:solidFill>
                  <a:prstClr val="black"/>
                </a:solidFill>
              </a:rPr>
              <a:t>2011)</a:t>
            </a:r>
            <a:endParaRPr lang="en-US" sz="8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395" y="2818865"/>
            <a:ext cx="2286460" cy="282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96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signs of dehydration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2032986"/>
            <a:ext cx="10363826" cy="3424107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Thirst</a:t>
            </a:r>
            <a:endParaRPr lang="en-US" dirty="0"/>
          </a:p>
          <a:p>
            <a:r>
              <a:rPr lang="en-US" dirty="0"/>
              <a:t>    Flushed skin</a:t>
            </a:r>
          </a:p>
          <a:p>
            <a:r>
              <a:rPr lang="en-US" dirty="0"/>
              <a:t>    Premature fatigue</a:t>
            </a:r>
          </a:p>
          <a:p>
            <a:r>
              <a:rPr lang="en-US" dirty="0"/>
              <a:t>    Increased body temperature</a:t>
            </a:r>
          </a:p>
          <a:p>
            <a:r>
              <a:rPr lang="en-US" dirty="0"/>
              <a:t>    Faster breathing and pulse rate</a:t>
            </a:r>
          </a:p>
          <a:p>
            <a:r>
              <a:rPr lang="en-US" dirty="0"/>
              <a:t>    Increased perception of effort</a:t>
            </a:r>
          </a:p>
          <a:p>
            <a:r>
              <a:rPr lang="en-US" dirty="0"/>
              <a:t>    Decreased exercise capacity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6437" y="6372665"/>
            <a:ext cx="41921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800" dirty="0">
                <a:solidFill>
                  <a:prstClr val="black"/>
                </a:solidFill>
              </a:rPr>
              <a:t>(Academy of Nutrition and Dietetics, 2013)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793" y="3500845"/>
            <a:ext cx="2796544" cy="186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87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Signs of dehydration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   Dizziness</a:t>
            </a:r>
          </a:p>
          <a:p>
            <a:r>
              <a:rPr lang="en-US" dirty="0"/>
              <a:t>    Increased weakness</a:t>
            </a:r>
          </a:p>
          <a:p>
            <a:r>
              <a:rPr lang="en-US" dirty="0"/>
              <a:t>    Labored breathing with exercise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5422" y="6330462"/>
            <a:ext cx="46282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(Academy of Nutrition and Dietetics, 2013)</a:t>
            </a:r>
            <a:endParaRPr lang="en-US" sz="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212" y="3248297"/>
            <a:ext cx="2367092" cy="236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86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more always better?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Also called “Water intoxication”</a:t>
            </a:r>
          </a:p>
          <a:p>
            <a:r>
              <a:rPr lang="en-US" dirty="0" smtClean="0"/>
              <a:t>Can result in</a:t>
            </a:r>
          </a:p>
          <a:p>
            <a:pPr lvl="1"/>
            <a:r>
              <a:rPr lang="en-US" dirty="0" smtClean="0"/>
              <a:t>Behavior changes</a:t>
            </a:r>
          </a:p>
          <a:p>
            <a:pPr lvl="1"/>
            <a:r>
              <a:rPr lang="en-US" dirty="0" smtClean="0"/>
              <a:t>Confusion</a:t>
            </a:r>
          </a:p>
          <a:p>
            <a:pPr lvl="1"/>
            <a:r>
              <a:rPr lang="en-US" dirty="0" smtClean="0"/>
              <a:t>Nausea/vomiting</a:t>
            </a:r>
          </a:p>
          <a:p>
            <a:pPr lvl="1"/>
            <a:r>
              <a:rPr lang="en-US" dirty="0" smtClean="0"/>
              <a:t>Muscle cramps</a:t>
            </a:r>
          </a:p>
          <a:p>
            <a:pPr lvl="1"/>
            <a:r>
              <a:rPr lang="en-US" dirty="0" smtClean="0"/>
              <a:t>death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0166" y="6302326"/>
            <a:ext cx="36435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(Simpson &amp; Howard, 2011)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670758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I do to stay hydrated?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Fluid needs vary </a:t>
            </a:r>
          </a:p>
          <a:p>
            <a:pPr marL="0" indent="0">
              <a:buNone/>
            </a:pPr>
            <a:r>
              <a:rPr lang="en-US" b="1" dirty="0" smtClean="0"/>
              <a:t>Before</a:t>
            </a:r>
          </a:p>
          <a:p>
            <a:r>
              <a:rPr lang="en-US" dirty="0" smtClean="0"/>
              <a:t>Drink 16-20 </a:t>
            </a:r>
            <a:r>
              <a:rPr lang="en-US" dirty="0" err="1" smtClean="0"/>
              <a:t>fl</a:t>
            </a:r>
            <a:r>
              <a:rPr lang="en-US" dirty="0" smtClean="0"/>
              <a:t> </a:t>
            </a:r>
            <a:r>
              <a:rPr lang="en-US" dirty="0" err="1" smtClean="0"/>
              <a:t>oz</a:t>
            </a:r>
            <a:r>
              <a:rPr lang="en-US" dirty="0" smtClean="0"/>
              <a:t> water 4 hours </a:t>
            </a:r>
            <a:r>
              <a:rPr lang="en-US" u="sng" dirty="0" smtClean="0"/>
              <a:t>before</a:t>
            </a:r>
            <a:r>
              <a:rPr lang="en-US" dirty="0" smtClean="0"/>
              <a:t> exercise</a:t>
            </a:r>
          </a:p>
          <a:p>
            <a:pPr lvl="1"/>
            <a:r>
              <a:rPr lang="en-US" dirty="0" smtClean="0"/>
              <a:t>How Many cups is this?</a:t>
            </a:r>
          </a:p>
          <a:p>
            <a:r>
              <a:rPr lang="en-US" dirty="0" smtClean="0"/>
              <a:t>Drink 8-12 </a:t>
            </a:r>
            <a:r>
              <a:rPr lang="en-US" dirty="0" err="1" smtClean="0"/>
              <a:t>fl</a:t>
            </a:r>
            <a:r>
              <a:rPr lang="en-US" dirty="0" smtClean="0"/>
              <a:t> </a:t>
            </a:r>
            <a:r>
              <a:rPr lang="en-US" dirty="0" err="1" smtClean="0"/>
              <a:t>oz</a:t>
            </a:r>
            <a:r>
              <a:rPr lang="en-US" dirty="0" smtClean="0"/>
              <a:t> water 10-15 </a:t>
            </a:r>
            <a:r>
              <a:rPr lang="en-US" dirty="0" err="1" smtClean="0"/>
              <a:t>mins</a:t>
            </a:r>
            <a:r>
              <a:rPr lang="en-US" dirty="0" smtClean="0"/>
              <a:t> </a:t>
            </a:r>
            <a:r>
              <a:rPr lang="en-US" u="sng" dirty="0" smtClean="0"/>
              <a:t>before</a:t>
            </a:r>
            <a:r>
              <a:rPr lang="en-US" dirty="0" smtClean="0"/>
              <a:t> exercise</a:t>
            </a:r>
          </a:p>
          <a:p>
            <a:pPr marL="0" indent="0">
              <a:buNone/>
            </a:pPr>
            <a:r>
              <a:rPr lang="en-US" b="1" dirty="0" smtClean="0"/>
              <a:t>During</a:t>
            </a:r>
          </a:p>
          <a:p>
            <a:r>
              <a:rPr lang="en-US" dirty="0" smtClean="0"/>
              <a:t>Drink 3-8 </a:t>
            </a:r>
            <a:r>
              <a:rPr lang="en-US" dirty="0" err="1" smtClean="0"/>
              <a:t>fl</a:t>
            </a:r>
            <a:r>
              <a:rPr lang="en-US" dirty="0" smtClean="0"/>
              <a:t> </a:t>
            </a:r>
            <a:r>
              <a:rPr lang="en-US" dirty="0" err="1" smtClean="0"/>
              <a:t>oz</a:t>
            </a:r>
            <a:r>
              <a:rPr lang="en-US" dirty="0" smtClean="0"/>
              <a:t> water every 15-20 </a:t>
            </a:r>
            <a:r>
              <a:rPr lang="en-US" dirty="0" err="1" smtClean="0"/>
              <a:t>mins</a:t>
            </a:r>
            <a:r>
              <a:rPr lang="en-US" dirty="0" smtClean="0"/>
              <a:t> when exercising &lt;1 hour</a:t>
            </a:r>
          </a:p>
          <a:p>
            <a:r>
              <a:rPr lang="en-US" dirty="0" smtClean="0"/>
              <a:t>Drink 3-8 </a:t>
            </a:r>
            <a:r>
              <a:rPr lang="en-US" dirty="0" err="1" smtClean="0"/>
              <a:t>fl</a:t>
            </a:r>
            <a:r>
              <a:rPr lang="en-US" dirty="0" smtClean="0"/>
              <a:t> </a:t>
            </a:r>
            <a:r>
              <a:rPr lang="en-US" dirty="0" err="1" smtClean="0"/>
              <a:t>oz</a:t>
            </a:r>
            <a:r>
              <a:rPr lang="en-US" dirty="0" smtClean="0"/>
              <a:t> sports drink every 15-20 </a:t>
            </a:r>
            <a:r>
              <a:rPr lang="en-US" dirty="0" err="1" smtClean="0"/>
              <a:t>mins</a:t>
            </a:r>
            <a:r>
              <a:rPr lang="en-US" dirty="0" smtClean="0"/>
              <a:t> when exercising &gt;1 hour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2021" y="6375604"/>
            <a:ext cx="39670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Simpson &amp; Howard, 2011</a:t>
            </a:r>
          </a:p>
        </p:txBody>
      </p:sp>
    </p:spTree>
    <p:extLst>
      <p:ext uri="{BB962C8B-B14F-4D97-AF65-F5344CB8AC3E}">
        <p14:creationId xmlns:p14="http://schemas.microsoft.com/office/powerpoint/2010/main" val="3750688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Hydration beyond h2o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903" y="2489508"/>
            <a:ext cx="1698652" cy="2123833"/>
          </a:xfrm>
          <a:effectLst>
            <a:softEdge rad="1397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658" y="4736545"/>
            <a:ext cx="2852760" cy="190184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009" y="4825530"/>
            <a:ext cx="1901840" cy="1901840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6923" y="2405963"/>
            <a:ext cx="2123833" cy="2123833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9" name="TextBox 8"/>
          <p:cNvSpPr txBox="1"/>
          <p:nvPr/>
        </p:nvSpPr>
        <p:spPr>
          <a:xfrm>
            <a:off x="6511815" y="4521101"/>
            <a:ext cx="10365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(</a:t>
            </a:r>
            <a:r>
              <a:rPr lang="en-US" sz="800" dirty="0" smtClean="0"/>
              <a:t>Cucumbers, 2013)</a:t>
            </a:r>
            <a:endParaRPr lang="en-US" sz="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048" y="2373648"/>
            <a:ext cx="2088168" cy="2088168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11" name="TextBox 10"/>
          <p:cNvSpPr txBox="1"/>
          <p:nvPr/>
        </p:nvSpPr>
        <p:spPr>
          <a:xfrm>
            <a:off x="1382631" y="4483718"/>
            <a:ext cx="12329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(</a:t>
            </a:r>
            <a:r>
              <a:rPr lang="en-US" sz="800" dirty="0" smtClean="0"/>
              <a:t>Green Peppers, 2013)</a:t>
            </a:r>
            <a:endParaRPr lang="en-US" sz="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0980" y="4825530"/>
            <a:ext cx="2264831" cy="1698623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14" name="TextBox 13"/>
          <p:cNvSpPr txBox="1"/>
          <p:nvPr/>
        </p:nvSpPr>
        <p:spPr>
          <a:xfrm>
            <a:off x="8687975" y="6494602"/>
            <a:ext cx="18569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(Apples, 2014)</a:t>
            </a:r>
            <a:endParaRPr lang="en-US" sz="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648" y="2421459"/>
            <a:ext cx="1809656" cy="216998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32772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1100" dirty="0"/>
              <a:t>Cucumbers. (2013). [Web Image] Retrieved </a:t>
            </a:r>
            <a:r>
              <a:rPr lang="en-US" sz="1100" dirty="0" smtClean="0"/>
              <a:t>from </a:t>
            </a:r>
          </a:p>
          <a:p>
            <a:pPr marL="457200" lvl="1" indent="0">
              <a:buNone/>
            </a:pPr>
            <a:r>
              <a:rPr lang="en-US" sz="1100" dirty="0" smtClean="0"/>
              <a:t>http</a:t>
            </a:r>
            <a:r>
              <a:rPr lang="en-US" sz="1100" dirty="0"/>
              <a:t>://img2.timeinc.net/health/img/mag/2013/07/cucumber-hydrating-food-122x122.jpg</a:t>
            </a:r>
          </a:p>
          <a:p>
            <a:r>
              <a:rPr lang="en-US" sz="1100" dirty="0"/>
              <a:t>Green Pepper. (2013). [Web Image] Retrieved </a:t>
            </a:r>
            <a:r>
              <a:rPr lang="en-US" sz="1100" dirty="0" smtClean="0"/>
              <a:t>from</a:t>
            </a:r>
          </a:p>
          <a:p>
            <a:pPr marL="457200" lvl="1" indent="0">
              <a:buNone/>
            </a:pPr>
            <a:r>
              <a:rPr lang="en-US" sz="1100" dirty="0" smtClean="0"/>
              <a:t>http</a:t>
            </a:r>
            <a:r>
              <a:rPr lang="en-US" sz="1100" dirty="0"/>
              <a:t>://</a:t>
            </a:r>
            <a:r>
              <a:rPr lang="en-US" sz="1100" dirty="0" smtClean="0"/>
              <a:t>img2.timeinc.net/health/img/mag/2013/07/green-peppers-hydrating-food400x400.jpg</a:t>
            </a:r>
            <a:endParaRPr lang="en-US" sz="1100" dirty="0"/>
          </a:p>
          <a:p>
            <a:r>
              <a:rPr lang="en-US" sz="1100" dirty="0"/>
              <a:t>Apples. (2014). [Web Image] Retrieved from </a:t>
            </a:r>
            <a:endParaRPr lang="en-US" sz="1100" dirty="0" smtClean="0"/>
          </a:p>
          <a:p>
            <a:pPr marL="457200" lvl="1" indent="0">
              <a:buNone/>
            </a:pPr>
            <a:r>
              <a:rPr lang="en-US" sz="1100" dirty="0" smtClean="0"/>
              <a:t>http</a:t>
            </a:r>
            <a:r>
              <a:rPr lang="en-US" sz="1100" dirty="0"/>
              <a:t>://</a:t>
            </a:r>
            <a:r>
              <a:rPr lang="en-US" sz="1100" dirty="0" smtClean="0"/>
              <a:t>www.grosvenormarket.com/blog/wp-content/uploads/2014/09/apples-gala.jpg</a:t>
            </a:r>
          </a:p>
          <a:p>
            <a:r>
              <a:rPr lang="en-US" sz="1100" dirty="0" err="1" smtClean="0"/>
              <a:t>Reinagel</a:t>
            </a:r>
            <a:r>
              <a:rPr lang="en-US" sz="1100" dirty="0" smtClean="0"/>
              <a:t>, M. (2010). [Web page] Retrieved from </a:t>
            </a:r>
          </a:p>
          <a:p>
            <a:pPr marL="0" indent="0">
              <a:buNone/>
            </a:pPr>
            <a:r>
              <a:rPr lang="en-US" sz="1000" dirty="0"/>
              <a:t>http://www.quickanddirtytips.com/health-fitness/healthy-eating/how-much-water-should-i-drink</a:t>
            </a:r>
            <a:endParaRPr lang="en-US" sz="1000" dirty="0"/>
          </a:p>
          <a:p>
            <a:r>
              <a:rPr lang="en-US" sz="1100" dirty="0"/>
              <a:t>Simpson, M. R. &amp; Howard, T. (2011). Selecting and Effectively Using Hydration for </a:t>
            </a:r>
            <a:r>
              <a:rPr lang="en-US" sz="1100" dirty="0" smtClean="0"/>
              <a:t>Fitness. [Web </a:t>
            </a:r>
            <a:r>
              <a:rPr lang="en-US" sz="1100" dirty="0"/>
              <a:t>Brochure] Retrieved </a:t>
            </a:r>
            <a:r>
              <a:rPr lang="en-US" sz="1100" dirty="0" smtClean="0"/>
              <a:t>from	http</a:t>
            </a:r>
            <a:r>
              <a:rPr lang="en-US" sz="1100" dirty="0"/>
              <a:t>://</a:t>
            </a:r>
            <a:r>
              <a:rPr lang="en-US" sz="1100" dirty="0" smtClean="0"/>
              <a:t>www.acsm.org/docs/brochures/selecting-and-effectively-using-hydration-for-fitness.pdf</a:t>
            </a: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669599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TC104033925[[fn=Droplet]]</Template>
  <TotalTime>289</TotalTime>
  <Words>765</Words>
  <Application>Microsoft Office PowerPoint</Application>
  <PresentationFormat>Widescreen</PresentationFormat>
  <Paragraphs>100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Tw Cen MT</vt:lpstr>
      <vt:lpstr>Droplet</vt:lpstr>
      <vt:lpstr>Hydration for athletic performance</vt:lpstr>
      <vt:lpstr>How much should I Drink?</vt:lpstr>
      <vt:lpstr>How do we measure thirst? </vt:lpstr>
      <vt:lpstr>Early signs of dehydration</vt:lpstr>
      <vt:lpstr>Late Signs of dehydration</vt:lpstr>
      <vt:lpstr>Is more always better?</vt:lpstr>
      <vt:lpstr>What can I do to stay hydrated?</vt:lpstr>
      <vt:lpstr>Hydration beyond h2o</vt:lpstr>
      <vt:lpstr>References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Hydrate Right</dc:title>
  <dc:creator>Katie Horrell</dc:creator>
  <cp:lastModifiedBy>Horrell, Katie Marie</cp:lastModifiedBy>
  <cp:revision>17</cp:revision>
  <cp:lastPrinted>2014-11-17T20:33:46Z</cp:lastPrinted>
  <dcterms:created xsi:type="dcterms:W3CDTF">2014-11-06T04:06:14Z</dcterms:created>
  <dcterms:modified xsi:type="dcterms:W3CDTF">2014-11-17T20:35:29Z</dcterms:modified>
</cp:coreProperties>
</file>