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6" d="100"/>
          <a:sy n="106" d="100"/>
        </p:scale>
        <p:origin x="180" y="108"/>
      </p:cViewPr>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32032CF-04C8-495D-84CA-1172781D2B09}" type="datetimeFigureOut">
              <a:rPr lang="en-US" smtClean="0"/>
              <a:t>10/29/2014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606610C4-210D-4A6B-983E-FC7E20F32B04}" type="slidenum">
              <a:rPr lang="en-US" smtClean="0"/>
              <a:t>‹#›</a:t>
            </a:fld>
            <a:endParaRPr lang="en-US"/>
          </a:p>
        </p:txBody>
      </p:sp>
    </p:spTree>
    <p:extLst>
      <p:ext uri="{BB962C8B-B14F-4D97-AF65-F5344CB8AC3E}">
        <p14:creationId xmlns:p14="http://schemas.microsoft.com/office/powerpoint/2010/main" val="747528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3F8E806-66CE-4A05-B97B-D1D34490BAC5}" type="datetimeFigureOut">
              <a:rPr lang="en-US" smtClean="0"/>
              <a:t>10/29/2014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67BC00A-6267-4BB7-B84C-A4C1D5FE36A2}" type="slidenum">
              <a:rPr lang="en-US" smtClean="0"/>
              <a:t>‹#›</a:t>
            </a:fld>
            <a:endParaRPr lang="en-US"/>
          </a:p>
        </p:txBody>
      </p:sp>
    </p:spTree>
    <p:extLst>
      <p:ext uri="{BB962C8B-B14F-4D97-AF65-F5344CB8AC3E}">
        <p14:creationId xmlns:p14="http://schemas.microsoft.com/office/powerpoint/2010/main" val="118493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BC00A-6267-4BB7-B84C-A4C1D5FE36A2}" type="slidenum">
              <a:rPr lang="en-US" smtClean="0"/>
              <a:t>1</a:t>
            </a:fld>
            <a:endParaRPr lang="en-US"/>
          </a:p>
        </p:txBody>
      </p:sp>
    </p:spTree>
    <p:extLst>
      <p:ext uri="{BB962C8B-B14F-4D97-AF65-F5344CB8AC3E}">
        <p14:creationId xmlns:p14="http://schemas.microsoft.com/office/powerpoint/2010/main" val="263086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each label: </a:t>
            </a:r>
          </a:p>
          <a:p>
            <a:r>
              <a:rPr lang="en-US" dirty="0" smtClean="0"/>
              <a:t>-Star</a:t>
            </a:r>
            <a:r>
              <a:rPr lang="en-US" baseline="0" dirty="0" smtClean="0"/>
              <a:t> the positives</a:t>
            </a:r>
          </a:p>
          <a:p>
            <a:r>
              <a:rPr lang="en-US" baseline="0" dirty="0" smtClean="0"/>
              <a:t>-Circle the negatives</a:t>
            </a:r>
          </a:p>
          <a:p>
            <a:endParaRPr lang="en-US" baseline="0" dirty="0" smtClean="0"/>
          </a:p>
          <a:p>
            <a:r>
              <a:rPr lang="en-US" baseline="0" dirty="0" smtClean="0"/>
              <a:t>Which do you think is the better choice?</a:t>
            </a:r>
          </a:p>
          <a:p>
            <a:r>
              <a:rPr lang="en-US" baseline="0" dirty="0" smtClean="0"/>
              <a:t>-Why? </a:t>
            </a:r>
          </a:p>
          <a:p>
            <a:r>
              <a:rPr lang="en-US" baseline="0" dirty="0" smtClean="0"/>
              <a:t>-Does it meet the criteria we talked about on the previous slide?</a:t>
            </a:r>
            <a:endParaRPr lang="en-US" dirty="0"/>
          </a:p>
        </p:txBody>
      </p:sp>
      <p:sp>
        <p:nvSpPr>
          <p:cNvPr id="4" name="Slide Number Placeholder 3"/>
          <p:cNvSpPr>
            <a:spLocks noGrp="1"/>
          </p:cNvSpPr>
          <p:nvPr>
            <p:ph type="sldNum" sz="quarter" idx="10"/>
          </p:nvPr>
        </p:nvSpPr>
        <p:spPr/>
        <p:txBody>
          <a:bodyPr/>
          <a:lstStyle/>
          <a:p>
            <a:fld id="{A67BC00A-6267-4BB7-B84C-A4C1D5FE36A2}" type="slidenum">
              <a:rPr lang="en-US" smtClean="0"/>
              <a:t>10</a:t>
            </a:fld>
            <a:endParaRPr lang="en-US"/>
          </a:p>
        </p:txBody>
      </p:sp>
    </p:spTree>
    <p:extLst>
      <p:ext uri="{BB962C8B-B14F-4D97-AF65-F5344CB8AC3E}">
        <p14:creationId xmlns:p14="http://schemas.microsoft.com/office/powerpoint/2010/main" val="377783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Blood</a:t>
            </a:r>
            <a:r>
              <a:rPr lang="en-US" sz="1100" baseline="0" dirty="0" smtClean="0"/>
              <a:t> Sugar: Your blood sugar drops about 3-5 hours after you eat.  If you eat within those time periods, you are less likely to have raid your fridge for the first thing you see, buy a candy bar at the venting machine after convincing yourself you’re starving to death, or feel the mood shifts that low blood sugar gives us.  In other terms, “</a:t>
            </a:r>
            <a:r>
              <a:rPr lang="en-US" sz="1100" baseline="0" dirty="0" err="1" smtClean="0"/>
              <a:t>Hangry</a:t>
            </a:r>
            <a:r>
              <a:rPr lang="en-US" sz="1100" baseline="0" dirty="0" smtClean="0"/>
              <a:t>”</a:t>
            </a:r>
          </a:p>
          <a:p>
            <a:endParaRPr lang="en-US" sz="1100" dirty="0" smtClean="0"/>
          </a:p>
          <a:p>
            <a:r>
              <a:rPr lang="en-US" sz="1100" dirty="0" smtClean="0"/>
              <a:t>Confidence:  There’s something</a:t>
            </a:r>
            <a:r>
              <a:rPr lang="en-US" sz="1100" baseline="0" dirty="0" smtClean="0"/>
              <a:t> about eating better and fueling your body better that makes a person gain a sense of confidence.  Eating nutritiously does not directly equal improved confidence, but doing something to better your performance and promote a healthy lifestyle is something everyone can feel confident about, no matter your weight or activity level.</a:t>
            </a:r>
          </a:p>
          <a:p>
            <a:endParaRPr lang="en-US" sz="1100" dirty="0" smtClean="0"/>
          </a:p>
          <a:p>
            <a:r>
              <a:rPr lang="en-US" sz="1100" dirty="0" smtClean="0"/>
              <a:t>Mind &amp; Body: Think</a:t>
            </a:r>
            <a:r>
              <a:rPr lang="en-US" sz="1100" baseline="0" dirty="0" smtClean="0"/>
              <a:t> of fuel as the gasoline to your engine.  The higher quality of fuel that goes in, leads to a faster, more efficient the engine runs.  Short changing your body of important nutrients can effect physical AND mental performance. </a:t>
            </a:r>
          </a:p>
          <a:p>
            <a:r>
              <a:rPr lang="en-US" sz="1100" baseline="0" dirty="0" smtClean="0"/>
              <a:t>Many of us will turn to carbs when we’re feeling down mentally, or sluggish and tired physically.  The reason for this is, carbohydrates help lift our moods by boosting the brain chemical serotonin.  When we eat processed foods like chips, cookies, and refined white breads, this mood boost is short-lived and we have a crash of blood sugar.  Eating whole wheat options like whole wheat crackers, paired with protein and fat, such as peanut butter… can help prevent these crashes.</a:t>
            </a:r>
          </a:p>
          <a:p>
            <a:r>
              <a:rPr lang="en-US" sz="1100" baseline="0" dirty="0" smtClean="0"/>
              <a:t>Fiber and Protein will slow the downward slope of blood sugar.</a:t>
            </a:r>
            <a:endParaRPr lang="en-US" sz="1100" dirty="0"/>
          </a:p>
        </p:txBody>
      </p:sp>
      <p:sp>
        <p:nvSpPr>
          <p:cNvPr id="4" name="Slide Number Placeholder 3"/>
          <p:cNvSpPr>
            <a:spLocks noGrp="1"/>
          </p:cNvSpPr>
          <p:nvPr>
            <p:ph type="sldNum" sz="quarter" idx="10"/>
          </p:nvPr>
        </p:nvSpPr>
        <p:spPr/>
        <p:txBody>
          <a:bodyPr/>
          <a:lstStyle/>
          <a:p>
            <a:fld id="{A67BC00A-6267-4BB7-B84C-A4C1D5FE36A2}" type="slidenum">
              <a:rPr lang="en-US" smtClean="0"/>
              <a:t>11</a:t>
            </a:fld>
            <a:endParaRPr lang="en-US"/>
          </a:p>
        </p:txBody>
      </p:sp>
    </p:spTree>
    <p:extLst>
      <p:ext uri="{BB962C8B-B14F-4D97-AF65-F5344CB8AC3E}">
        <p14:creationId xmlns:p14="http://schemas.microsoft.com/office/powerpoint/2010/main" val="332927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comes to mind when you think of the phrases</a:t>
            </a:r>
            <a:r>
              <a:rPr lang="en-US" baseline="0" dirty="0" smtClean="0"/>
              <a:t> “Snack foods” and “convenience foods”? Positive or Negative?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7BC00A-6267-4BB7-B84C-A4C1D5FE36A2}" type="slidenum">
              <a:rPr lang="en-US" smtClean="0"/>
              <a:t>2</a:t>
            </a:fld>
            <a:endParaRPr lang="en-US"/>
          </a:p>
        </p:txBody>
      </p:sp>
    </p:spTree>
    <p:extLst>
      <p:ext uri="{BB962C8B-B14F-4D97-AF65-F5344CB8AC3E}">
        <p14:creationId xmlns:p14="http://schemas.microsoft.com/office/powerpoint/2010/main" val="6512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Pre-packaged</a:t>
            </a:r>
            <a:r>
              <a:rPr lang="en-US" baseline="0" dirty="0" smtClean="0"/>
              <a:t> foods, such as protein shakes or protein bars should not serve as daily meal replacements</a:t>
            </a:r>
          </a:p>
          <a:p>
            <a:endParaRPr lang="en-US" baseline="0" dirty="0" smtClean="0"/>
          </a:p>
          <a:p>
            <a:r>
              <a:rPr lang="en-US" baseline="0" dirty="0" smtClean="0"/>
              <a:t>Non-processed portable snacks: Apples, bananas, carrots, oranges…</a:t>
            </a:r>
            <a:endParaRPr lang="en-US" dirty="0"/>
          </a:p>
        </p:txBody>
      </p:sp>
      <p:sp>
        <p:nvSpPr>
          <p:cNvPr id="4" name="Slide Number Placeholder 3"/>
          <p:cNvSpPr>
            <a:spLocks noGrp="1"/>
          </p:cNvSpPr>
          <p:nvPr>
            <p:ph type="sldNum" sz="quarter" idx="10"/>
          </p:nvPr>
        </p:nvSpPr>
        <p:spPr/>
        <p:txBody>
          <a:bodyPr/>
          <a:lstStyle/>
          <a:p>
            <a:fld id="{A67BC00A-6267-4BB7-B84C-A4C1D5FE36A2}" type="slidenum">
              <a:rPr lang="en-US" smtClean="0"/>
              <a:t>3</a:t>
            </a:fld>
            <a:endParaRPr lang="en-US"/>
          </a:p>
        </p:txBody>
      </p:sp>
    </p:spTree>
    <p:extLst>
      <p:ext uri="{BB962C8B-B14F-4D97-AF65-F5344CB8AC3E}">
        <p14:creationId xmlns:p14="http://schemas.microsoft.com/office/powerpoint/2010/main" val="135786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may ask ourselves</a:t>
            </a:r>
            <a:r>
              <a:rPr lang="en-US" baseline="0" dirty="0" smtClean="0"/>
              <a:t>, “Why does it make a difference?  Foods is food… as long as I’m getting the calories in then I’m fueling my workouts”… But this is not necessarily the case.  We need proper nutrients and a balance of different food groups like carbohydrates, proteins, and fats to fuel our mind and body for exertion.  </a:t>
            </a:r>
            <a:endParaRPr lang="en-US" dirty="0"/>
          </a:p>
        </p:txBody>
      </p:sp>
      <p:sp>
        <p:nvSpPr>
          <p:cNvPr id="4" name="Slide Number Placeholder 3"/>
          <p:cNvSpPr>
            <a:spLocks noGrp="1"/>
          </p:cNvSpPr>
          <p:nvPr>
            <p:ph type="sldNum" sz="quarter" idx="10"/>
          </p:nvPr>
        </p:nvSpPr>
        <p:spPr/>
        <p:txBody>
          <a:bodyPr/>
          <a:lstStyle/>
          <a:p>
            <a:fld id="{A67BC00A-6267-4BB7-B84C-A4C1D5FE36A2}" type="slidenum">
              <a:rPr lang="en-US" smtClean="0"/>
              <a:t>4</a:t>
            </a:fld>
            <a:endParaRPr lang="en-US"/>
          </a:p>
        </p:txBody>
      </p:sp>
    </p:spTree>
    <p:extLst>
      <p:ext uri="{BB962C8B-B14F-4D97-AF65-F5344CB8AC3E}">
        <p14:creationId xmlns:p14="http://schemas.microsoft.com/office/powerpoint/2010/main" val="67711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BC00A-6267-4BB7-B84C-A4C1D5FE36A2}" type="slidenum">
              <a:rPr lang="en-US" smtClean="0"/>
              <a:t>5</a:t>
            </a:fld>
            <a:endParaRPr lang="en-US"/>
          </a:p>
        </p:txBody>
      </p:sp>
    </p:spTree>
    <p:extLst>
      <p:ext uri="{BB962C8B-B14F-4D97-AF65-F5344CB8AC3E}">
        <p14:creationId xmlns:p14="http://schemas.microsoft.com/office/powerpoint/2010/main" val="76349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3"/>
            <a:ext cx="5184422" cy="105446"/>
          </a:xfrm>
        </p:spPr>
        <p:txBody>
          <a:bodyPr/>
          <a:lstStyle/>
          <a:p>
            <a:endParaRPr lang="en-US" dirty="0"/>
          </a:p>
        </p:txBody>
      </p:sp>
      <p:sp>
        <p:nvSpPr>
          <p:cNvPr id="4" name="Slide Number Placeholder 3"/>
          <p:cNvSpPr>
            <a:spLocks noGrp="1"/>
          </p:cNvSpPr>
          <p:nvPr>
            <p:ph type="sldNum" sz="quarter" idx="10"/>
          </p:nvPr>
        </p:nvSpPr>
        <p:spPr/>
        <p:txBody>
          <a:bodyPr/>
          <a:lstStyle/>
          <a:p>
            <a:fld id="{A67BC00A-6267-4BB7-B84C-A4C1D5FE36A2}" type="slidenum">
              <a:rPr lang="en-US" smtClean="0"/>
              <a:t>6</a:t>
            </a:fld>
            <a:endParaRPr lang="en-US"/>
          </a:p>
        </p:txBody>
      </p:sp>
    </p:spTree>
    <p:extLst>
      <p:ext uri="{BB962C8B-B14F-4D97-AF65-F5344CB8AC3E}">
        <p14:creationId xmlns:p14="http://schemas.microsoft.com/office/powerpoint/2010/main" val="264790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BC00A-6267-4BB7-B84C-A4C1D5FE36A2}" type="slidenum">
              <a:rPr lang="en-US" smtClean="0"/>
              <a:t>7</a:t>
            </a:fld>
            <a:endParaRPr lang="en-US"/>
          </a:p>
        </p:txBody>
      </p:sp>
    </p:spTree>
    <p:extLst>
      <p:ext uri="{BB962C8B-B14F-4D97-AF65-F5344CB8AC3E}">
        <p14:creationId xmlns:p14="http://schemas.microsoft.com/office/powerpoint/2010/main" val="393361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BC00A-6267-4BB7-B84C-A4C1D5FE36A2}" type="slidenum">
              <a:rPr lang="en-US" smtClean="0"/>
              <a:t>8</a:t>
            </a:fld>
            <a:endParaRPr lang="en-US"/>
          </a:p>
        </p:txBody>
      </p:sp>
    </p:spTree>
    <p:extLst>
      <p:ext uri="{BB962C8B-B14F-4D97-AF65-F5344CB8AC3E}">
        <p14:creationId xmlns:p14="http://schemas.microsoft.com/office/powerpoint/2010/main" val="41778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packaged</a:t>
            </a:r>
            <a:r>
              <a:rPr lang="en-US" baseline="0" dirty="0" smtClean="0"/>
              <a:t> foods be healthy?</a:t>
            </a:r>
          </a:p>
          <a:p>
            <a:r>
              <a:rPr lang="en-US" baseline="0" dirty="0" smtClean="0"/>
              <a:t>Some packaged foods will not meet these requirements by themselves, therefore doing combos of high-fiber foods with protein packed foods is a good options</a:t>
            </a:r>
          </a:p>
          <a:p>
            <a:r>
              <a:rPr lang="en-US" baseline="0" dirty="0" smtClean="0"/>
              <a:t>Protein bars like the one pictured are meant to provide balanced energy in the form of carbohydrates, protein, AND fats.</a:t>
            </a:r>
          </a:p>
          <a:p>
            <a:r>
              <a:rPr lang="en-US" baseline="0" dirty="0" smtClean="0"/>
              <a:t>What could you look for on the label of a packaged food to ensure it was a balanced choice? </a:t>
            </a:r>
          </a:p>
          <a:p>
            <a:endParaRPr lang="en-US" baseline="0" dirty="0" smtClean="0"/>
          </a:p>
          <a:p>
            <a:r>
              <a:rPr lang="en-US" baseline="0" dirty="0" smtClean="0"/>
              <a:t>Do you know of any convenience foods that fit these descriptions?</a:t>
            </a:r>
            <a:endParaRPr lang="en-US" dirty="0"/>
          </a:p>
        </p:txBody>
      </p:sp>
      <p:sp>
        <p:nvSpPr>
          <p:cNvPr id="4" name="Slide Number Placeholder 3"/>
          <p:cNvSpPr>
            <a:spLocks noGrp="1"/>
          </p:cNvSpPr>
          <p:nvPr>
            <p:ph type="sldNum" sz="quarter" idx="10"/>
          </p:nvPr>
        </p:nvSpPr>
        <p:spPr/>
        <p:txBody>
          <a:bodyPr/>
          <a:lstStyle/>
          <a:p>
            <a:fld id="{A67BC00A-6267-4BB7-B84C-A4C1D5FE36A2}" type="slidenum">
              <a:rPr lang="en-US" smtClean="0"/>
              <a:t>9</a:t>
            </a:fld>
            <a:endParaRPr lang="en-US"/>
          </a:p>
        </p:txBody>
      </p:sp>
    </p:spTree>
    <p:extLst>
      <p:ext uri="{BB962C8B-B14F-4D97-AF65-F5344CB8AC3E}">
        <p14:creationId xmlns:p14="http://schemas.microsoft.com/office/powerpoint/2010/main" val="77969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EC8860D-D6FB-435C-BA77-F478B2BBCFB2}" type="datetimeFigureOut">
              <a:rPr lang="en-US" smtClean="0"/>
              <a:t>10/29/2014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53882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860D-D6FB-435C-BA77-F478B2BBCFB2}"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320037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8860D-D6FB-435C-BA77-F478B2BBCFB2}"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249334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8860D-D6FB-435C-BA77-F478B2BBCFB2}"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267607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8860D-D6FB-435C-BA77-F478B2BBCFB2}"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194685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C8860D-D6FB-435C-BA77-F478B2BBCFB2}" type="datetimeFigureOut">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351224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C8860D-D6FB-435C-BA77-F478B2BBCFB2}" type="datetimeFigureOut">
              <a:rPr lang="en-US" smtClean="0"/>
              <a:t>10/29/2014</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3728454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EC8860D-D6FB-435C-BA77-F478B2BBCFB2}"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326138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EC8860D-D6FB-435C-BA77-F478B2BBCFB2}"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44667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C8860D-D6FB-435C-BA77-F478B2BBCFB2}"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62565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8860D-D6FB-435C-BA77-F478B2BBCFB2}"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158851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C8860D-D6FB-435C-BA77-F478B2BBCFB2}"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11692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C8860D-D6FB-435C-BA77-F478B2BBCFB2}" type="datetimeFigureOut">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292417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C8860D-D6FB-435C-BA77-F478B2BBCFB2}" type="datetimeFigureOut">
              <a:rPr lang="en-US" smtClean="0"/>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7979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8860D-D6FB-435C-BA77-F478B2BBCFB2}" type="datetimeFigureOut">
              <a:rPr lang="en-US" smtClean="0"/>
              <a:t>10/29/2014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406694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860D-D6FB-435C-BA77-F478B2BBCFB2}"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207122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8860D-D6FB-435C-BA77-F478B2BBCFB2}"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617C3C3-D2B9-4515-BDCE-4800076928BF}" type="slidenum">
              <a:rPr lang="en-US" smtClean="0"/>
              <a:t>‹#›</a:t>
            </a:fld>
            <a:endParaRPr lang="en-US"/>
          </a:p>
        </p:txBody>
      </p:sp>
    </p:spTree>
    <p:extLst>
      <p:ext uri="{BB962C8B-B14F-4D97-AF65-F5344CB8AC3E}">
        <p14:creationId xmlns:p14="http://schemas.microsoft.com/office/powerpoint/2010/main" val="53019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EC8860D-D6FB-435C-BA77-F478B2BBCFB2}" type="datetimeFigureOut">
              <a:rPr lang="en-US" smtClean="0"/>
              <a:t>10/29/2014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617C3C3-D2B9-4515-BDCE-4800076928BF}" type="slidenum">
              <a:rPr lang="en-US" smtClean="0"/>
              <a:t>‹#›</a:t>
            </a:fld>
            <a:endParaRPr lang="en-US"/>
          </a:p>
        </p:txBody>
      </p:sp>
    </p:spTree>
    <p:extLst>
      <p:ext uri="{BB962C8B-B14F-4D97-AF65-F5344CB8AC3E}">
        <p14:creationId xmlns:p14="http://schemas.microsoft.com/office/powerpoint/2010/main" val="319683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utritionjungle.com/images/products/metrx/elements/Colos-Brownie-PB-LABEL.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lunabar.com/products/luna-bar/caramel-nut-brownie#nutrition-fac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Snacking For Fuel</a:t>
            </a:r>
            <a:endParaRPr lang="en-US" dirty="0"/>
          </a:p>
        </p:txBody>
      </p:sp>
      <p:sp>
        <p:nvSpPr>
          <p:cNvPr id="3" name="Subtitle 2"/>
          <p:cNvSpPr>
            <a:spLocks noGrp="1"/>
          </p:cNvSpPr>
          <p:nvPr>
            <p:ph type="subTitle" idx="1"/>
          </p:nvPr>
        </p:nvSpPr>
        <p:spPr/>
        <p:txBody>
          <a:bodyPr/>
          <a:lstStyle/>
          <a:p>
            <a:r>
              <a:rPr lang="en-US" dirty="0" smtClean="0"/>
              <a:t>Healthy snacking 101 by Katie </a:t>
            </a:r>
            <a:r>
              <a:rPr lang="en-US" dirty="0" err="1" smtClean="0"/>
              <a:t>horrell</a:t>
            </a:r>
            <a:endParaRPr lang="en-US" dirty="0"/>
          </a:p>
        </p:txBody>
      </p:sp>
    </p:spTree>
    <p:extLst>
      <p:ext uri="{BB962C8B-B14F-4D97-AF65-F5344CB8AC3E}">
        <p14:creationId xmlns:p14="http://schemas.microsoft.com/office/powerpoint/2010/main" val="1078271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73416"/>
            <a:ext cx="8825659" cy="1264565"/>
          </a:xfrm>
        </p:spPr>
        <p:txBody>
          <a:bodyPr/>
          <a:lstStyle/>
          <a:p>
            <a:r>
              <a:rPr lang="en-US" dirty="0" smtClean="0"/>
              <a:t>Looking for Balance in Pre-packaged Foods: Protein Bars</a:t>
            </a:r>
            <a:endParaRPr lang="en-US" dirty="0"/>
          </a:p>
        </p:txBody>
      </p:sp>
      <p:sp>
        <p:nvSpPr>
          <p:cNvPr id="3" name="Content Placeholder 2"/>
          <p:cNvSpPr>
            <a:spLocks noGrp="1"/>
          </p:cNvSpPr>
          <p:nvPr>
            <p:ph idx="1"/>
          </p:nvPr>
        </p:nvSpPr>
        <p:spPr/>
        <p:txBody>
          <a:bodyPr/>
          <a:lstStyle/>
          <a:p>
            <a:r>
              <a:rPr lang="en-US" dirty="0" smtClean="0"/>
              <a:t>Label comparison activity</a:t>
            </a:r>
          </a:p>
          <a:p>
            <a:r>
              <a:rPr lang="en-US" dirty="0">
                <a:hlinkClick r:id="rId3"/>
              </a:rPr>
              <a:t>http://</a:t>
            </a:r>
            <a:r>
              <a:rPr lang="en-US" dirty="0" smtClean="0">
                <a:hlinkClick r:id="rId3"/>
              </a:rPr>
              <a:t>www.nutritionjungle.com/images/products/metrx/elements/Colos-Brownie-PB-LABEL.png</a:t>
            </a:r>
            <a:endParaRPr lang="en-US" dirty="0" smtClean="0"/>
          </a:p>
          <a:p>
            <a:r>
              <a:rPr lang="en-US" dirty="0" smtClean="0"/>
              <a:t>Vs</a:t>
            </a:r>
          </a:p>
          <a:p>
            <a:r>
              <a:rPr lang="en-US" dirty="0">
                <a:hlinkClick r:id="rId4"/>
              </a:rPr>
              <a:t>http://</a:t>
            </a:r>
            <a:r>
              <a:rPr lang="en-US" dirty="0" smtClean="0">
                <a:hlinkClick r:id="rId4"/>
              </a:rPr>
              <a:t>www.lunabar.com/products/luna-bar/caramel-nut-brownie#nutrition-facts</a:t>
            </a:r>
            <a:endParaRPr lang="en-US" dirty="0" smtClean="0"/>
          </a:p>
          <a:p>
            <a:endParaRPr lang="en-US" dirty="0"/>
          </a:p>
        </p:txBody>
      </p:sp>
    </p:spTree>
    <p:extLst>
      <p:ext uri="{BB962C8B-B14F-4D97-AF65-F5344CB8AC3E}">
        <p14:creationId xmlns:p14="http://schemas.microsoft.com/office/powerpoint/2010/main" val="899545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82599"/>
            <a:ext cx="8761413" cy="1046201"/>
          </a:xfrm>
        </p:spPr>
        <p:txBody>
          <a:bodyPr/>
          <a:lstStyle/>
          <a:p>
            <a:r>
              <a:rPr lang="en-US" dirty="0" smtClean="0"/>
              <a:t>How Can Healthy Snacking Effect You?</a:t>
            </a:r>
            <a:endParaRPr lang="en-US" dirty="0"/>
          </a:p>
        </p:txBody>
      </p:sp>
      <p:sp>
        <p:nvSpPr>
          <p:cNvPr id="3" name="Content Placeholder 2"/>
          <p:cNvSpPr>
            <a:spLocks noGrp="1"/>
          </p:cNvSpPr>
          <p:nvPr>
            <p:ph idx="1"/>
          </p:nvPr>
        </p:nvSpPr>
        <p:spPr/>
        <p:txBody>
          <a:bodyPr/>
          <a:lstStyle/>
          <a:p>
            <a:r>
              <a:rPr lang="en-US" dirty="0" smtClean="0"/>
              <a:t>Keeps blood sugar steady</a:t>
            </a:r>
          </a:p>
          <a:p>
            <a:endParaRPr lang="en-US" dirty="0" smtClean="0"/>
          </a:p>
          <a:p>
            <a:r>
              <a:rPr lang="en-US" dirty="0" smtClean="0"/>
              <a:t>Improve Confidence</a:t>
            </a:r>
          </a:p>
          <a:p>
            <a:endParaRPr lang="en-US" dirty="0"/>
          </a:p>
          <a:p>
            <a:r>
              <a:rPr lang="en-US" dirty="0" smtClean="0"/>
              <a:t>Fuels mind &amp; body</a:t>
            </a:r>
          </a:p>
          <a:p>
            <a:pPr lvl="1"/>
            <a:r>
              <a:rPr lang="en-US" dirty="0" smtClean="0"/>
              <a:t>Mood-lifting</a:t>
            </a:r>
          </a:p>
          <a:p>
            <a:pPr marL="457200" lvl="1" indent="0">
              <a:buNone/>
            </a:pPr>
            <a:endParaRPr lang="en-US" dirty="0"/>
          </a:p>
        </p:txBody>
      </p:sp>
      <p:pic>
        <p:nvPicPr>
          <p:cNvPr id="4" name="Picture 3"/>
          <p:cNvPicPr>
            <a:picLocks noChangeAspect="1"/>
          </p:cNvPicPr>
          <p:nvPr/>
        </p:nvPicPr>
        <p:blipFill>
          <a:blip r:embed="rId3"/>
          <a:stretch>
            <a:fillRect/>
          </a:stretch>
        </p:blipFill>
        <p:spPr>
          <a:xfrm>
            <a:off x="7167327" y="2829831"/>
            <a:ext cx="3452388" cy="3522514"/>
          </a:xfrm>
          <a:prstGeom prst="rect">
            <a:avLst/>
          </a:prstGeom>
        </p:spPr>
      </p:pic>
      <p:sp>
        <p:nvSpPr>
          <p:cNvPr id="5" name="TextBox 4"/>
          <p:cNvSpPr txBox="1"/>
          <p:nvPr/>
        </p:nvSpPr>
        <p:spPr>
          <a:xfrm>
            <a:off x="8428777" y="6394010"/>
            <a:ext cx="1122630" cy="184666"/>
          </a:xfrm>
          <a:prstGeom prst="rect">
            <a:avLst/>
          </a:prstGeom>
          <a:noFill/>
        </p:spPr>
        <p:txBody>
          <a:bodyPr wrap="square" rtlCol="0">
            <a:spAutoFit/>
          </a:bodyPr>
          <a:lstStyle/>
          <a:p>
            <a:r>
              <a:rPr lang="en-US" sz="600" dirty="0" smtClean="0"/>
              <a:t>Said No One Ever, (</a:t>
            </a:r>
            <a:r>
              <a:rPr lang="en-US" sz="600" dirty="0" err="1" smtClean="0"/>
              <a:t>n.d</a:t>
            </a:r>
            <a:r>
              <a:rPr lang="en-US" sz="600" dirty="0"/>
              <a:t>)</a:t>
            </a:r>
          </a:p>
        </p:txBody>
      </p:sp>
    </p:spTree>
    <p:extLst>
      <p:ext uri="{BB962C8B-B14F-4D97-AF65-F5344CB8AC3E}">
        <p14:creationId xmlns:p14="http://schemas.microsoft.com/office/powerpoint/2010/main" val="3442622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000" dirty="0"/>
              <a:t>Loaf of Bread (</a:t>
            </a:r>
            <a:r>
              <a:rPr lang="en-US" sz="1000" dirty="0" err="1"/>
              <a:t>n.d</a:t>
            </a:r>
            <a:r>
              <a:rPr lang="en-US" sz="1000" dirty="0"/>
              <a:t>) [Photograph] Retrieved from</a:t>
            </a:r>
          </a:p>
          <a:p>
            <a:pPr marL="0" indent="0">
              <a:buNone/>
            </a:pPr>
            <a:r>
              <a:rPr lang="en-US" sz="1000" dirty="0" smtClean="0"/>
              <a:t>	http</a:t>
            </a:r>
            <a:r>
              <a:rPr lang="en-US" sz="1000" dirty="0"/>
              <a:t>://networkingfutures.com/photographymhx/whole-wheat-bread-brands-australia</a:t>
            </a:r>
          </a:p>
          <a:p>
            <a:r>
              <a:rPr lang="en-US" sz="1000" dirty="0"/>
              <a:t>Tired Runner (</a:t>
            </a:r>
            <a:r>
              <a:rPr lang="en-US" sz="1000" dirty="0" err="1"/>
              <a:t>n.d</a:t>
            </a:r>
            <a:r>
              <a:rPr lang="en-US" sz="1000" dirty="0"/>
              <a:t>) [Photograph] Retrieved from	</a:t>
            </a:r>
          </a:p>
          <a:p>
            <a:pPr marL="0" indent="0">
              <a:buNone/>
            </a:pPr>
            <a:r>
              <a:rPr lang="en-US" sz="1000" dirty="0" smtClean="0"/>
              <a:t>	http</a:t>
            </a:r>
            <a:r>
              <a:rPr lang="en-US" sz="1000" dirty="0"/>
              <a:t>://www.oksportsandfitness.com/artwork/tired_runner.jpg</a:t>
            </a:r>
          </a:p>
          <a:p>
            <a:r>
              <a:rPr lang="en-US" sz="1000" dirty="0"/>
              <a:t>Nuts (2009) [Photograph] Retrieved from</a:t>
            </a:r>
          </a:p>
          <a:p>
            <a:pPr marL="0" indent="0">
              <a:buNone/>
            </a:pPr>
            <a:r>
              <a:rPr lang="en-US" sz="1000" dirty="0" smtClean="0"/>
              <a:t>	http</a:t>
            </a:r>
            <a:r>
              <a:rPr lang="en-US" sz="1000" dirty="0"/>
              <a:t>://www.mylocalhealth.com/images/articles/Trailmix_DietPlan.jpg</a:t>
            </a:r>
          </a:p>
          <a:p>
            <a:r>
              <a:rPr lang="en-US" sz="1000" dirty="0"/>
              <a:t>Rodriguez N.R., </a:t>
            </a:r>
            <a:r>
              <a:rPr lang="en-US" sz="1000" dirty="0" err="1"/>
              <a:t>DiMarco</a:t>
            </a:r>
            <a:r>
              <a:rPr lang="en-US" sz="1000" dirty="0"/>
              <a:t> N.M., &amp; Langley S.A. (2009). Position of the American </a:t>
            </a:r>
            <a:r>
              <a:rPr lang="en-US" sz="1000" dirty="0" smtClean="0"/>
              <a:t>Dietetic Association</a:t>
            </a:r>
            <a:r>
              <a:rPr lang="en-US" sz="1000" dirty="0"/>
              <a:t>, Dietitians of Canada, and the </a:t>
            </a:r>
            <a:r>
              <a:rPr lang="en-US" sz="1000" dirty="0" smtClean="0"/>
              <a:t>American </a:t>
            </a:r>
            <a:r>
              <a:rPr lang="en-US" sz="1000" dirty="0"/>
              <a:t>College of Sports </a:t>
            </a:r>
            <a:r>
              <a:rPr lang="en-US" sz="1000" dirty="0" smtClean="0"/>
              <a:t>Medicine: Nutrition </a:t>
            </a:r>
            <a:r>
              <a:rPr lang="en-US" sz="1000" dirty="0"/>
              <a:t>and Athletic Performance</a:t>
            </a:r>
            <a:r>
              <a:rPr lang="en-US" sz="1000" dirty="0" smtClean="0"/>
              <a:t>. Journal of the American Dietetic Association.109(3), </a:t>
            </a:r>
            <a:r>
              <a:rPr lang="en-US" sz="1000" dirty="0"/>
              <a:t>509-52. </a:t>
            </a:r>
            <a:r>
              <a:rPr lang="en-US" sz="1000" dirty="0" err="1"/>
              <a:t>doi</a:t>
            </a:r>
            <a:r>
              <a:rPr lang="en-US" sz="1000" dirty="0"/>
              <a:t>: 10.1016/j.jada.2009.01.005</a:t>
            </a:r>
          </a:p>
          <a:p>
            <a:r>
              <a:rPr lang="en-US" sz="1000" dirty="0" err="1"/>
              <a:t>Marcason</a:t>
            </a:r>
            <a:r>
              <a:rPr lang="en-US" sz="1000" dirty="0"/>
              <a:t>, W. (2012) Build Muscle, No Steak Required. [Webpage] Retrieved from</a:t>
            </a:r>
          </a:p>
          <a:p>
            <a:pPr marL="0" indent="0">
              <a:buNone/>
            </a:pPr>
            <a:r>
              <a:rPr lang="en-US" sz="1000" dirty="0" smtClean="0"/>
              <a:t>	http</a:t>
            </a:r>
            <a:r>
              <a:rPr lang="en-US" sz="1000" dirty="0"/>
              <a:t>://www.eatright.org/Public/content.aspx?id=6442463961</a:t>
            </a:r>
          </a:p>
          <a:p>
            <a:r>
              <a:rPr lang="en-US" sz="1000" dirty="0"/>
              <a:t>Cooking Light (</a:t>
            </a:r>
            <a:r>
              <a:rPr lang="en-US" sz="1000" dirty="0" err="1"/>
              <a:t>n.d.</a:t>
            </a:r>
            <a:r>
              <a:rPr lang="en-US" sz="1000" dirty="0"/>
              <a:t>) Zeroing In On the Best Energy Bars. [Webpage] Retrieved from</a:t>
            </a:r>
          </a:p>
          <a:p>
            <a:pPr marL="0" indent="0">
              <a:buNone/>
            </a:pPr>
            <a:r>
              <a:rPr lang="en-US" sz="1000" dirty="0" smtClean="0"/>
              <a:t>	http</a:t>
            </a:r>
            <a:r>
              <a:rPr lang="en-US" sz="1000" dirty="0"/>
              <a:t>://</a:t>
            </a:r>
            <a:r>
              <a:rPr lang="en-US" sz="1000" dirty="0" smtClean="0"/>
              <a:t>www.cookinglight.com/eating-smart/smart-choices/best-energy-bars</a:t>
            </a:r>
            <a:endParaRPr lang="en-US" sz="1000" dirty="0"/>
          </a:p>
        </p:txBody>
      </p:sp>
    </p:spTree>
    <p:extLst>
      <p:ext uri="{BB962C8B-B14F-4D97-AF65-F5344CB8AC3E}">
        <p14:creationId xmlns:p14="http://schemas.microsoft.com/office/powerpoint/2010/main" val="270939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Content Placeholder 2"/>
          <p:cNvSpPr>
            <a:spLocks noGrp="1"/>
          </p:cNvSpPr>
          <p:nvPr>
            <p:ph idx="1"/>
          </p:nvPr>
        </p:nvSpPr>
        <p:spPr/>
        <p:txBody>
          <a:bodyPr>
            <a:normAutofit/>
          </a:bodyPr>
          <a:lstStyle/>
          <a:p>
            <a:r>
              <a:rPr lang="en-US" sz="1000" dirty="0" err="1" smtClean="0"/>
              <a:t>Baertlein</a:t>
            </a:r>
            <a:r>
              <a:rPr lang="en-US" sz="1000" dirty="0"/>
              <a:t>, L. (2014) Healthy Snacking Benefits. [Webpage] Retrieved from </a:t>
            </a:r>
          </a:p>
          <a:p>
            <a:pPr marL="0" indent="0">
              <a:buNone/>
            </a:pPr>
            <a:r>
              <a:rPr lang="en-US" sz="1000" dirty="0" smtClean="0"/>
              <a:t>	http</a:t>
            </a:r>
            <a:r>
              <a:rPr lang="en-US" sz="1000" dirty="0"/>
              <a:t>://www.everydayhealth.com/diet-nutrition/meal-planning/healthy-snacking-benefits.aspx</a:t>
            </a:r>
          </a:p>
          <a:p>
            <a:r>
              <a:rPr lang="en-US" sz="1000" dirty="0"/>
              <a:t>Luna Bar Ingredients (</a:t>
            </a:r>
            <a:r>
              <a:rPr lang="en-US" sz="1000" dirty="0" err="1"/>
              <a:t>n.d.</a:t>
            </a:r>
            <a:r>
              <a:rPr lang="en-US" sz="1000" dirty="0"/>
              <a:t>) [Photograph] Retrieved from</a:t>
            </a:r>
          </a:p>
          <a:p>
            <a:pPr marL="0" indent="0">
              <a:buNone/>
            </a:pPr>
            <a:r>
              <a:rPr lang="en-US" sz="1000" dirty="0" smtClean="0"/>
              <a:t>	http</a:t>
            </a:r>
            <a:r>
              <a:rPr lang="en-US" sz="1000" dirty="0"/>
              <a:t>://2.bp.blogspot.com/-</a:t>
            </a:r>
            <a:r>
              <a:rPr lang="en-US" sz="1000" dirty="0" smtClean="0"/>
              <a:t>IONxw0EhbNg/UEbAoiL7BGI/AAAAAAAAF70/gP-CPctc9CA/s1600/ingredients+THEIRS.jpg</a:t>
            </a:r>
            <a:endParaRPr lang="en-US" sz="1000" dirty="0"/>
          </a:p>
          <a:p>
            <a:r>
              <a:rPr lang="en-US" sz="1000" dirty="0"/>
              <a:t>Luna Bar Nutrition Label (</a:t>
            </a:r>
            <a:r>
              <a:rPr lang="en-US" sz="1000" dirty="0" err="1"/>
              <a:t>n.d.</a:t>
            </a:r>
            <a:r>
              <a:rPr lang="en-US" sz="1000" dirty="0"/>
              <a:t>) [Photograph] Retrieved from</a:t>
            </a:r>
          </a:p>
          <a:p>
            <a:pPr marL="0" indent="0">
              <a:buNone/>
            </a:pPr>
            <a:r>
              <a:rPr lang="en-US" sz="1000" dirty="0" smtClean="0"/>
              <a:t>	https</a:t>
            </a:r>
            <a:r>
              <a:rPr lang="en-US" sz="1000" dirty="0"/>
              <a:t>://www.supplementwarehouse.com/ing/4846.gif</a:t>
            </a:r>
          </a:p>
          <a:p>
            <a:r>
              <a:rPr lang="en-US" sz="1000" dirty="0" err="1"/>
              <a:t>Metrx</a:t>
            </a:r>
            <a:r>
              <a:rPr lang="en-US" sz="1000" dirty="0"/>
              <a:t> Protein Bar Label (</a:t>
            </a:r>
            <a:r>
              <a:rPr lang="en-US" sz="1000" dirty="0" err="1"/>
              <a:t>n.d.</a:t>
            </a:r>
            <a:r>
              <a:rPr lang="en-US" sz="1000" dirty="0"/>
              <a:t>) [Photograph] Retrieved from</a:t>
            </a:r>
          </a:p>
          <a:p>
            <a:pPr marL="457200" lvl="1" indent="0">
              <a:buNone/>
            </a:pPr>
            <a:r>
              <a:rPr lang="en-US" sz="1000" dirty="0"/>
              <a:t>http://www.nutritionjungle.com/images/products/metrx/elements/Colos-Brownie-PB-LABEL.png</a:t>
            </a:r>
          </a:p>
          <a:p>
            <a:r>
              <a:rPr lang="en-US" sz="1000" dirty="0"/>
              <a:t>Said No One Ever. (</a:t>
            </a:r>
            <a:r>
              <a:rPr lang="en-US" sz="1000" dirty="0" err="1"/>
              <a:t>n.d.</a:t>
            </a:r>
            <a:r>
              <a:rPr lang="en-US" sz="1000" dirty="0"/>
              <a:t>) [Photograph] Retrieved from</a:t>
            </a:r>
          </a:p>
          <a:p>
            <a:pPr marL="0" indent="0">
              <a:buNone/>
            </a:pPr>
            <a:r>
              <a:rPr lang="en-US" sz="1000" dirty="0" smtClean="0"/>
              <a:t>	http</a:t>
            </a:r>
            <a:r>
              <a:rPr lang="en-US" sz="1000" dirty="0"/>
              <a:t>://papasteves.com/blogs/news/6931136-dates-diabetes-are-dates-good-for-sugar- diabetic-patient</a:t>
            </a:r>
          </a:p>
          <a:p>
            <a:endParaRPr lang="en-US" dirty="0"/>
          </a:p>
        </p:txBody>
      </p:sp>
    </p:spTree>
    <p:extLst>
      <p:ext uri="{BB962C8B-B14F-4D97-AF65-F5344CB8AC3E}">
        <p14:creationId xmlns:p14="http://schemas.microsoft.com/office/powerpoint/2010/main" val="61225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Snacking Pre-Assessment</a:t>
            </a:r>
            <a:endParaRPr lang="en-US" dirty="0"/>
          </a:p>
        </p:txBody>
      </p:sp>
      <p:sp>
        <p:nvSpPr>
          <p:cNvPr id="3" name="Content Placeholder 2"/>
          <p:cNvSpPr>
            <a:spLocks noGrp="1"/>
          </p:cNvSpPr>
          <p:nvPr>
            <p:ph idx="1"/>
          </p:nvPr>
        </p:nvSpPr>
        <p:spPr/>
        <p:txBody>
          <a:bodyPr/>
          <a:lstStyle/>
          <a:p>
            <a:r>
              <a:rPr lang="en-US" dirty="0" smtClean="0"/>
              <a:t>What’s your definition of “convenience food”?</a:t>
            </a:r>
          </a:p>
          <a:p>
            <a:pPr marL="0" indent="0">
              <a:buNone/>
            </a:pPr>
            <a:endParaRPr lang="en-US" dirty="0" smtClean="0"/>
          </a:p>
          <a:p>
            <a:r>
              <a:rPr lang="en-US" dirty="0" smtClean="0"/>
              <a:t>Define a “healthy” or “balanced” convenience food?</a:t>
            </a:r>
          </a:p>
          <a:p>
            <a:pPr marL="0" indent="0">
              <a:buNone/>
            </a:pPr>
            <a:endParaRPr lang="en-US" dirty="0" smtClean="0"/>
          </a:p>
          <a:p>
            <a:r>
              <a:rPr lang="en-US" dirty="0" smtClean="0"/>
              <a:t>Can you name a few healthy snacks?</a:t>
            </a:r>
          </a:p>
          <a:p>
            <a:pPr marL="0" indent="0">
              <a:buNone/>
            </a:pP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0942" y="4605450"/>
            <a:ext cx="1139342" cy="1823314"/>
          </a:xfrm>
          <a:prstGeom prst="rect">
            <a:avLst/>
          </a:prstGeom>
        </p:spPr>
      </p:pic>
    </p:spTree>
    <p:extLst>
      <p:ext uri="{BB962C8B-B14F-4D97-AF65-F5344CB8AC3E}">
        <p14:creationId xmlns:p14="http://schemas.microsoft.com/office/powerpoint/2010/main" val="407013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Convenience Food Defined</a:t>
            </a:r>
            <a:endParaRPr lang="en-US" dirty="0"/>
          </a:p>
        </p:txBody>
      </p:sp>
      <p:sp>
        <p:nvSpPr>
          <p:cNvPr id="3" name="Content Placeholder 2"/>
          <p:cNvSpPr>
            <a:spLocks noGrp="1"/>
          </p:cNvSpPr>
          <p:nvPr>
            <p:ph idx="1"/>
          </p:nvPr>
        </p:nvSpPr>
        <p:spPr>
          <a:xfrm>
            <a:off x="1154954" y="2603500"/>
            <a:ext cx="9981619" cy="3416300"/>
          </a:xfrm>
        </p:spPr>
        <p:txBody>
          <a:bodyPr/>
          <a:lstStyle/>
          <a:p>
            <a:r>
              <a:rPr lang="en-US" dirty="0"/>
              <a:t>1. </a:t>
            </a:r>
            <a:r>
              <a:rPr lang="en-US" dirty="0" smtClean="0"/>
              <a:t>“(</a:t>
            </a:r>
            <a:r>
              <a:rPr lang="en-US" dirty="0"/>
              <a:t>Cookery) food that needs little preparation, especially food that has been pre-prepared and preserved for long-term </a:t>
            </a:r>
            <a:r>
              <a:rPr lang="en-US" dirty="0" smtClean="0"/>
              <a:t>storage” </a:t>
            </a:r>
            <a:r>
              <a:rPr lang="en-US" sz="800" dirty="0" smtClean="0"/>
              <a:t>(thefreedictionary.com, 2003)</a:t>
            </a:r>
          </a:p>
          <a:p>
            <a:endParaRPr lang="en-US" sz="800" dirty="0"/>
          </a:p>
          <a:p>
            <a:endParaRPr lang="en-US" sz="800" dirty="0" smtClean="0"/>
          </a:p>
          <a:p>
            <a:r>
              <a:rPr lang="en-US" dirty="0"/>
              <a:t> </a:t>
            </a:r>
            <a:r>
              <a:rPr lang="en-US" dirty="0" smtClean="0"/>
              <a:t>2. “A </a:t>
            </a:r>
            <a:r>
              <a:rPr lang="en-US" dirty="0"/>
              <a:t>prepackaged food that can be prepared quickly and easily</a:t>
            </a:r>
            <a:r>
              <a:rPr lang="en-US" dirty="0" smtClean="0"/>
              <a:t>.”  </a:t>
            </a:r>
            <a:r>
              <a:rPr lang="en-US" sz="800" dirty="0" smtClean="0"/>
              <a:t>(thefreedictionary.com, 2009)</a:t>
            </a:r>
          </a:p>
          <a:p>
            <a:endParaRPr lang="en-US" sz="800" dirty="0"/>
          </a:p>
          <a:p>
            <a:r>
              <a:rPr lang="en-US" dirty="0" smtClean="0"/>
              <a:t>Pre-packaged foods are best when used in moderation</a:t>
            </a:r>
          </a:p>
          <a:p>
            <a:endParaRPr lang="en-US" dirty="0"/>
          </a:p>
          <a:p>
            <a:r>
              <a:rPr lang="en-US" dirty="0" smtClean="0"/>
              <a:t>Non-processed portable snacks?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4463" y="4311650"/>
            <a:ext cx="1689722" cy="2324076"/>
          </a:xfrm>
          <a:prstGeom prst="rect">
            <a:avLst/>
          </a:prstGeom>
        </p:spPr>
      </p:pic>
    </p:spTree>
    <p:extLst>
      <p:ext uri="{BB962C8B-B14F-4D97-AF65-F5344CB8AC3E}">
        <p14:creationId xmlns:p14="http://schemas.microsoft.com/office/powerpoint/2010/main" val="3663792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46120"/>
            <a:ext cx="8761413" cy="1346451"/>
          </a:xfrm>
        </p:spPr>
        <p:txBody>
          <a:bodyPr/>
          <a:lstStyle/>
          <a:p>
            <a:r>
              <a:rPr lang="en-US" dirty="0" smtClean="0"/>
              <a:t>Consequences of Poor Nutritional Balance on Performance</a:t>
            </a:r>
            <a:endParaRPr lang="en-US" dirty="0"/>
          </a:p>
        </p:txBody>
      </p:sp>
      <p:sp>
        <p:nvSpPr>
          <p:cNvPr id="3" name="Content Placeholder 2"/>
          <p:cNvSpPr>
            <a:spLocks noGrp="1"/>
          </p:cNvSpPr>
          <p:nvPr>
            <p:ph idx="1"/>
          </p:nvPr>
        </p:nvSpPr>
        <p:spPr>
          <a:xfrm>
            <a:off x="1351129" y="2647665"/>
            <a:ext cx="10007910" cy="3222955"/>
          </a:xfrm>
        </p:spPr>
        <p:txBody>
          <a:bodyPr>
            <a:normAutofit/>
          </a:bodyPr>
          <a:lstStyle/>
          <a:p>
            <a:r>
              <a:rPr lang="en-US" dirty="0"/>
              <a:t>Fatigue/suboptimal </a:t>
            </a:r>
            <a:r>
              <a:rPr lang="en-US" dirty="0" smtClean="0"/>
              <a:t>performance</a:t>
            </a:r>
            <a:endParaRPr lang="en-US" dirty="0"/>
          </a:p>
          <a:p>
            <a:r>
              <a:rPr lang="en-US" dirty="0"/>
              <a:t>Poor </a:t>
            </a:r>
            <a:r>
              <a:rPr lang="en-US" dirty="0" smtClean="0"/>
              <a:t>growth</a:t>
            </a:r>
            <a:endParaRPr lang="en-US" dirty="0"/>
          </a:p>
          <a:p>
            <a:r>
              <a:rPr lang="en-US" dirty="0"/>
              <a:t>Loss of muscle </a:t>
            </a:r>
            <a:r>
              <a:rPr lang="en-US" dirty="0" smtClean="0"/>
              <a:t>mass/bone density</a:t>
            </a:r>
            <a:endParaRPr lang="en-US" dirty="0"/>
          </a:p>
          <a:p>
            <a:r>
              <a:rPr lang="en-US" dirty="0"/>
              <a:t>Increased risk of illness, </a:t>
            </a:r>
          </a:p>
          <a:p>
            <a:r>
              <a:rPr lang="en-US" dirty="0"/>
              <a:t>inflammation, and </a:t>
            </a:r>
            <a:r>
              <a:rPr lang="en-US" dirty="0" smtClean="0"/>
              <a:t>injury</a:t>
            </a:r>
            <a:endParaRPr lang="en-US" dirty="0"/>
          </a:p>
          <a:p>
            <a:r>
              <a:rPr lang="en-US" dirty="0"/>
              <a:t>Longer healing time</a:t>
            </a:r>
          </a:p>
          <a:p>
            <a:pPr marL="0" indent="0">
              <a:buNone/>
            </a:pPr>
            <a:r>
              <a:rPr lang="en-US" sz="800" dirty="0"/>
              <a:t> </a:t>
            </a:r>
            <a:r>
              <a:rPr lang="en-US" sz="800" dirty="0" smtClean="0"/>
              <a:t>           </a:t>
            </a:r>
            <a:r>
              <a:rPr lang="en-US" sz="600" dirty="0" smtClean="0"/>
              <a:t>(Rodriguez </a:t>
            </a:r>
            <a:r>
              <a:rPr lang="en-US" sz="600" dirty="0"/>
              <a:t>N.R., </a:t>
            </a:r>
            <a:r>
              <a:rPr lang="en-US" sz="600" dirty="0" err="1"/>
              <a:t>DiMarco</a:t>
            </a:r>
            <a:r>
              <a:rPr lang="en-US" sz="600" dirty="0"/>
              <a:t>, N.M., and Langley, S.A., 2009)</a:t>
            </a:r>
          </a:p>
        </p:txBody>
      </p:sp>
      <p:pic>
        <p:nvPicPr>
          <p:cNvPr id="4" name="Picture 3"/>
          <p:cNvPicPr>
            <a:picLocks noChangeAspect="1"/>
          </p:cNvPicPr>
          <p:nvPr/>
        </p:nvPicPr>
        <p:blipFill>
          <a:blip r:embed="rId3"/>
          <a:stretch>
            <a:fillRect/>
          </a:stretch>
        </p:blipFill>
        <p:spPr>
          <a:xfrm>
            <a:off x="6646862" y="2747180"/>
            <a:ext cx="3875561" cy="2568943"/>
          </a:xfrm>
          <a:prstGeom prst="ellipse">
            <a:avLst/>
          </a:prstGeom>
          <a:ln>
            <a:noFill/>
          </a:ln>
          <a:effectLst>
            <a:softEdge rad="112500"/>
          </a:effectLst>
        </p:spPr>
      </p:pic>
      <p:sp>
        <p:nvSpPr>
          <p:cNvPr id="5" name="TextBox 4"/>
          <p:cNvSpPr txBox="1"/>
          <p:nvPr/>
        </p:nvSpPr>
        <p:spPr>
          <a:xfrm>
            <a:off x="7675543" y="5316123"/>
            <a:ext cx="2470046" cy="184666"/>
          </a:xfrm>
          <a:prstGeom prst="rect">
            <a:avLst/>
          </a:prstGeom>
          <a:noFill/>
        </p:spPr>
        <p:txBody>
          <a:bodyPr wrap="square" rtlCol="0">
            <a:spAutoFit/>
          </a:bodyPr>
          <a:lstStyle/>
          <a:p>
            <a:r>
              <a:rPr lang="en-US" sz="600" dirty="0" smtClean="0"/>
              <a:t>Retrieved from: www.kaysportsandfitness.com</a:t>
            </a:r>
            <a:endParaRPr lang="en-US" sz="600" dirty="0"/>
          </a:p>
        </p:txBody>
      </p:sp>
    </p:spTree>
    <p:extLst>
      <p:ext uri="{BB962C8B-B14F-4D97-AF65-F5344CB8AC3E}">
        <p14:creationId xmlns:p14="http://schemas.microsoft.com/office/powerpoint/2010/main" val="1027064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balanced snack?</a:t>
            </a:r>
            <a:endParaRPr lang="en-US" dirty="0"/>
          </a:p>
        </p:txBody>
      </p:sp>
      <p:sp>
        <p:nvSpPr>
          <p:cNvPr id="3" name="Content Placeholder 2"/>
          <p:cNvSpPr>
            <a:spLocks noGrp="1"/>
          </p:cNvSpPr>
          <p:nvPr>
            <p:ph idx="1"/>
          </p:nvPr>
        </p:nvSpPr>
        <p:spPr/>
        <p:txBody>
          <a:bodyPr>
            <a:normAutofit/>
          </a:bodyPr>
          <a:lstStyle/>
          <a:p>
            <a:r>
              <a:rPr lang="en-US" sz="2400" dirty="0" smtClean="0"/>
              <a:t>Combination of: </a:t>
            </a:r>
          </a:p>
          <a:p>
            <a:pPr marL="0" indent="0">
              <a:buNone/>
            </a:pPr>
            <a:endParaRPr lang="en-US" sz="2400" dirty="0" smtClean="0"/>
          </a:p>
          <a:p>
            <a:pPr lvl="1"/>
            <a:r>
              <a:rPr lang="en-US" sz="2400" dirty="0" smtClean="0"/>
              <a:t>Carbohydrates </a:t>
            </a:r>
          </a:p>
          <a:p>
            <a:pPr lvl="1"/>
            <a:r>
              <a:rPr lang="en-US" sz="2400" dirty="0" smtClean="0"/>
              <a:t>Protein </a:t>
            </a:r>
          </a:p>
          <a:p>
            <a:pPr lvl="1"/>
            <a:r>
              <a:rPr lang="en-US" sz="2400" dirty="0" smtClean="0"/>
              <a:t>Fat </a:t>
            </a:r>
          </a:p>
          <a:p>
            <a:pPr marL="457200" lvl="1" indent="0">
              <a:buNone/>
            </a:pPr>
            <a:r>
              <a:rPr lang="en-US" sz="600" dirty="0"/>
              <a:t> </a:t>
            </a:r>
            <a:r>
              <a:rPr lang="en-US" sz="600" dirty="0" smtClean="0"/>
              <a:t>            (</a:t>
            </a:r>
            <a:r>
              <a:rPr lang="en-US" sz="600" dirty="0" err="1" smtClean="0"/>
              <a:t>Marcason</a:t>
            </a:r>
            <a:r>
              <a:rPr lang="en-US" sz="600" dirty="0" smtClean="0"/>
              <a:t>, 2012)</a:t>
            </a:r>
            <a:endParaRPr lang="en-US" sz="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9133" y="3520412"/>
            <a:ext cx="2230972" cy="2908820"/>
          </a:xfrm>
          <a:prstGeom prst="rect">
            <a:avLst/>
          </a:prstGeom>
        </p:spPr>
      </p:pic>
    </p:spTree>
    <p:extLst>
      <p:ext uri="{BB962C8B-B14F-4D97-AF65-F5344CB8AC3E}">
        <p14:creationId xmlns:p14="http://schemas.microsoft.com/office/powerpoint/2010/main" val="1332417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a:xfrm>
            <a:off x="928048" y="2674961"/>
            <a:ext cx="9789893" cy="3534770"/>
          </a:xfrm>
        </p:spPr>
        <p:txBody>
          <a:bodyPr>
            <a:normAutofit fontScale="92500" lnSpcReduction="10000"/>
          </a:bodyPr>
          <a:lstStyle/>
          <a:p>
            <a:pPr marL="0" indent="0">
              <a:buNone/>
            </a:pPr>
            <a:r>
              <a:rPr lang="en-US" dirty="0" smtClean="0"/>
              <a:t>Includes:</a:t>
            </a:r>
          </a:p>
          <a:p>
            <a:r>
              <a:rPr lang="en-US" dirty="0" smtClean="0"/>
              <a:t>Whole grains</a:t>
            </a:r>
          </a:p>
          <a:p>
            <a:r>
              <a:rPr lang="en-US" dirty="0" smtClean="0"/>
              <a:t>Fruits</a:t>
            </a:r>
          </a:p>
          <a:p>
            <a:pPr lvl="1"/>
            <a:r>
              <a:rPr lang="en-US" dirty="0" smtClean="0"/>
              <a:t>100% Fruit juices, dried fruit, fresh</a:t>
            </a:r>
          </a:p>
          <a:p>
            <a:r>
              <a:rPr lang="en-US" dirty="0" smtClean="0"/>
              <a:t>Vegetables</a:t>
            </a:r>
            <a:endParaRPr lang="en-US" dirty="0"/>
          </a:p>
          <a:p>
            <a:endParaRPr lang="en-US" dirty="0" smtClean="0"/>
          </a:p>
          <a:p>
            <a:endParaRPr lang="en-US" dirty="0" smtClean="0"/>
          </a:p>
          <a:p>
            <a:pPr marL="0" indent="0">
              <a:buNone/>
            </a:pPr>
            <a:r>
              <a:rPr lang="en-US" dirty="0" smtClean="0"/>
              <a:t>Snacking Examples:</a:t>
            </a:r>
          </a:p>
          <a:p>
            <a:r>
              <a:rPr lang="en-US" dirty="0" smtClean="0"/>
              <a:t>Whole grain crackers, whole grain wrap, apple, banana, whole grain cereal, granola bar, baby carrots, bell pepper slices</a:t>
            </a:r>
          </a:p>
        </p:txBody>
      </p:sp>
      <p:pic>
        <p:nvPicPr>
          <p:cNvPr id="4" name="Picture 3"/>
          <p:cNvPicPr>
            <a:picLocks noChangeAspect="1"/>
          </p:cNvPicPr>
          <p:nvPr/>
        </p:nvPicPr>
        <p:blipFill>
          <a:blip r:embed="rId3"/>
          <a:stretch>
            <a:fillRect/>
          </a:stretch>
        </p:blipFill>
        <p:spPr>
          <a:xfrm>
            <a:off x="7724480" y="2506213"/>
            <a:ext cx="3431128" cy="2284151"/>
          </a:xfrm>
          <a:prstGeom prst="rect">
            <a:avLst/>
          </a:prstGeom>
          <a:ln>
            <a:noFill/>
          </a:ln>
          <a:effectLst>
            <a:softEdge rad="112500"/>
          </a:effectLst>
        </p:spPr>
      </p:pic>
      <p:sp>
        <p:nvSpPr>
          <p:cNvPr id="6" name="TextBox 5"/>
          <p:cNvSpPr txBox="1"/>
          <p:nvPr/>
        </p:nvSpPr>
        <p:spPr>
          <a:xfrm>
            <a:off x="8483651" y="4790364"/>
            <a:ext cx="3130593" cy="215444"/>
          </a:xfrm>
          <a:prstGeom prst="rect">
            <a:avLst/>
          </a:prstGeom>
          <a:noFill/>
        </p:spPr>
        <p:txBody>
          <a:bodyPr wrap="square" rtlCol="0">
            <a:spAutoFit/>
          </a:bodyPr>
          <a:lstStyle/>
          <a:p>
            <a:r>
              <a:rPr lang="en-US" sz="800" dirty="0" smtClean="0"/>
              <a:t>Retrieved from: Networkingfutures.com</a:t>
            </a:r>
            <a:endParaRPr lang="en-US" sz="800" dirty="0"/>
          </a:p>
        </p:txBody>
      </p:sp>
    </p:spTree>
    <p:extLst>
      <p:ext uri="{BB962C8B-B14F-4D97-AF65-F5344CB8AC3E}">
        <p14:creationId xmlns:p14="http://schemas.microsoft.com/office/powerpoint/2010/main" val="126989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a:xfrm>
            <a:off x="1154954" y="2603499"/>
            <a:ext cx="10281870" cy="3906483"/>
          </a:xfrm>
        </p:spPr>
        <p:txBody>
          <a:bodyPr>
            <a:normAutofit/>
          </a:bodyPr>
          <a:lstStyle/>
          <a:p>
            <a:r>
              <a:rPr lang="en-US" dirty="0" smtClean="0"/>
              <a:t>Includes:</a:t>
            </a:r>
          </a:p>
          <a:p>
            <a:r>
              <a:rPr lang="en-US" dirty="0" smtClean="0"/>
              <a:t>Cheese</a:t>
            </a:r>
          </a:p>
          <a:p>
            <a:r>
              <a:rPr lang="en-US" dirty="0" smtClean="0"/>
              <a:t>Milk</a:t>
            </a:r>
          </a:p>
          <a:p>
            <a:r>
              <a:rPr lang="en-US" dirty="0" smtClean="0"/>
              <a:t>Yogurt</a:t>
            </a:r>
          </a:p>
          <a:p>
            <a:r>
              <a:rPr lang="en-US" dirty="0" smtClean="0"/>
              <a:t>Meat</a:t>
            </a:r>
          </a:p>
          <a:p>
            <a:r>
              <a:rPr lang="en-US" dirty="0" smtClean="0"/>
              <a:t>Nutritional bars</a:t>
            </a:r>
          </a:p>
          <a:p>
            <a:endParaRPr lang="en-US" dirty="0"/>
          </a:p>
          <a:p>
            <a:pPr marL="0" indent="0">
              <a:buNone/>
            </a:pPr>
            <a:r>
              <a:rPr lang="en-US" dirty="0" smtClean="0"/>
              <a:t>Snacking Examples: </a:t>
            </a:r>
          </a:p>
          <a:p>
            <a:r>
              <a:rPr lang="en-US" dirty="0" smtClean="0"/>
              <a:t>Mozzarella Cheese sticks, cottage cheese, regular or chocolate milk, Greek yogurt, protein powder, protein bars, beef/turkey jerky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669" y="2903749"/>
            <a:ext cx="3486548" cy="2334742"/>
          </a:xfrm>
          <a:prstGeom prst="rect">
            <a:avLst/>
          </a:prstGeom>
        </p:spPr>
      </p:pic>
    </p:spTree>
    <p:extLst>
      <p:ext uri="{BB962C8B-B14F-4D97-AF65-F5344CB8AC3E}">
        <p14:creationId xmlns:p14="http://schemas.microsoft.com/office/powerpoint/2010/main" val="144620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a:t>
            </a:r>
            <a:endParaRPr lang="en-US" dirty="0"/>
          </a:p>
        </p:txBody>
      </p:sp>
      <p:sp>
        <p:nvSpPr>
          <p:cNvPr id="3" name="Content Placeholder 2"/>
          <p:cNvSpPr>
            <a:spLocks noGrp="1"/>
          </p:cNvSpPr>
          <p:nvPr>
            <p:ph idx="1"/>
          </p:nvPr>
        </p:nvSpPr>
        <p:spPr>
          <a:xfrm>
            <a:off x="1154953" y="2603499"/>
            <a:ext cx="9872437" cy="3851891"/>
          </a:xfrm>
        </p:spPr>
        <p:txBody>
          <a:bodyPr>
            <a:normAutofit/>
          </a:bodyPr>
          <a:lstStyle/>
          <a:p>
            <a:r>
              <a:rPr lang="en-US" dirty="0" smtClean="0"/>
              <a:t>Includes:</a:t>
            </a:r>
          </a:p>
          <a:p>
            <a:r>
              <a:rPr lang="en-US" dirty="0" smtClean="0"/>
              <a:t>Nuts </a:t>
            </a:r>
          </a:p>
          <a:p>
            <a:pPr lvl="1"/>
            <a:r>
              <a:rPr lang="en-US" dirty="0"/>
              <a:t>w</a:t>
            </a:r>
            <a:r>
              <a:rPr lang="en-US" dirty="0" smtClean="0"/>
              <a:t>hole, chopped, nut butters</a:t>
            </a:r>
          </a:p>
          <a:p>
            <a:r>
              <a:rPr lang="en-US" dirty="0" smtClean="0"/>
              <a:t>Seeds</a:t>
            </a:r>
          </a:p>
          <a:p>
            <a:r>
              <a:rPr lang="en-US" dirty="0" smtClean="0"/>
              <a:t>Oils</a:t>
            </a:r>
          </a:p>
          <a:p>
            <a:r>
              <a:rPr lang="en-US" dirty="0" smtClean="0"/>
              <a:t>Olives</a:t>
            </a:r>
          </a:p>
          <a:p>
            <a:pPr marL="0" indent="0">
              <a:buNone/>
            </a:pPr>
            <a:r>
              <a:rPr lang="en-US" dirty="0" smtClean="0"/>
              <a:t>Snacking Examples: </a:t>
            </a:r>
          </a:p>
          <a:p>
            <a:r>
              <a:rPr lang="en-US" dirty="0"/>
              <a:t>P</a:t>
            </a:r>
            <a:r>
              <a:rPr lang="en-US" dirty="0" smtClean="0"/>
              <a:t>eanut butter, almonds, pistachios, olive oil, pumpkin seeds, sunflower seeds, vinaigrette dressings, walnuts, dark chocolate</a:t>
            </a:r>
          </a:p>
        </p:txBody>
      </p:sp>
      <p:pic>
        <p:nvPicPr>
          <p:cNvPr id="4" name="Picture 3"/>
          <p:cNvPicPr>
            <a:picLocks noChangeAspect="1"/>
          </p:cNvPicPr>
          <p:nvPr/>
        </p:nvPicPr>
        <p:blipFill>
          <a:blip r:embed="rId3"/>
          <a:stretch>
            <a:fillRect/>
          </a:stretch>
        </p:blipFill>
        <p:spPr>
          <a:xfrm>
            <a:off x="7093673" y="2297467"/>
            <a:ext cx="2895032" cy="2895032"/>
          </a:xfrm>
          <a:prstGeom prst="rect">
            <a:avLst/>
          </a:prstGeom>
        </p:spPr>
      </p:pic>
      <p:sp>
        <p:nvSpPr>
          <p:cNvPr id="5" name="TextBox 4"/>
          <p:cNvSpPr txBox="1"/>
          <p:nvPr/>
        </p:nvSpPr>
        <p:spPr>
          <a:xfrm>
            <a:off x="7365900" y="5084777"/>
            <a:ext cx="2350577" cy="215444"/>
          </a:xfrm>
          <a:prstGeom prst="rect">
            <a:avLst/>
          </a:prstGeom>
          <a:noFill/>
        </p:spPr>
        <p:txBody>
          <a:bodyPr wrap="square" rtlCol="0">
            <a:spAutoFit/>
          </a:bodyPr>
          <a:lstStyle/>
          <a:p>
            <a:r>
              <a:rPr lang="en-US" sz="800" dirty="0" smtClean="0"/>
              <a:t>  </a:t>
            </a:r>
            <a:r>
              <a:rPr lang="en-US" sz="600" dirty="0" smtClean="0"/>
              <a:t>Retrieved from: www.mylocalhealth.com</a:t>
            </a:r>
            <a:endParaRPr lang="en-US" sz="600" dirty="0"/>
          </a:p>
        </p:txBody>
      </p:sp>
      <p:sp>
        <p:nvSpPr>
          <p:cNvPr id="6" name="TextBox 5"/>
          <p:cNvSpPr txBox="1"/>
          <p:nvPr/>
        </p:nvSpPr>
        <p:spPr>
          <a:xfrm>
            <a:off x="6708987" y="5785472"/>
            <a:ext cx="1313825" cy="184666"/>
          </a:xfrm>
          <a:prstGeom prst="rect">
            <a:avLst/>
          </a:prstGeom>
          <a:noFill/>
        </p:spPr>
        <p:txBody>
          <a:bodyPr wrap="square" rtlCol="0">
            <a:spAutoFit/>
          </a:bodyPr>
          <a:lstStyle/>
          <a:p>
            <a:r>
              <a:rPr lang="en-US" sz="600" dirty="0"/>
              <a:t>(</a:t>
            </a:r>
            <a:r>
              <a:rPr lang="en-US" sz="600" dirty="0" err="1"/>
              <a:t>Marcason</a:t>
            </a:r>
            <a:r>
              <a:rPr lang="en-US" sz="600" dirty="0"/>
              <a:t>, 2012)</a:t>
            </a:r>
          </a:p>
        </p:txBody>
      </p:sp>
    </p:spTree>
    <p:extLst>
      <p:ext uri="{BB962C8B-B14F-4D97-AF65-F5344CB8AC3E}">
        <p14:creationId xmlns:p14="http://schemas.microsoft.com/office/powerpoint/2010/main" val="3679897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870637"/>
            <a:ext cx="8909961" cy="1086952"/>
          </a:xfrm>
        </p:spPr>
        <p:txBody>
          <a:bodyPr/>
          <a:lstStyle/>
          <a:p>
            <a:r>
              <a:rPr lang="en-US" dirty="0" smtClean="0"/>
              <a:t>Looking for Balance in Pre-packaged Foods</a:t>
            </a:r>
            <a:endParaRPr lang="en-US" dirty="0"/>
          </a:p>
        </p:txBody>
      </p:sp>
      <p:sp>
        <p:nvSpPr>
          <p:cNvPr id="3" name="Content Placeholder 2"/>
          <p:cNvSpPr>
            <a:spLocks noGrp="1"/>
          </p:cNvSpPr>
          <p:nvPr>
            <p:ph idx="1"/>
          </p:nvPr>
        </p:nvSpPr>
        <p:spPr>
          <a:xfrm>
            <a:off x="1154954" y="2603499"/>
            <a:ext cx="8825659" cy="3851891"/>
          </a:xfrm>
        </p:spPr>
        <p:txBody>
          <a:bodyPr>
            <a:normAutofit/>
          </a:bodyPr>
          <a:lstStyle/>
          <a:p>
            <a:r>
              <a:rPr lang="en-US" dirty="0" smtClean="0"/>
              <a:t>Combo of fiber and protein</a:t>
            </a:r>
          </a:p>
          <a:p>
            <a:pPr lvl="1"/>
            <a:r>
              <a:rPr lang="en-US" dirty="0" smtClean="0"/>
              <a:t>&gt;3 grams fiber, &gt;3 grams protein</a:t>
            </a:r>
          </a:p>
          <a:p>
            <a:pPr lvl="1"/>
            <a:r>
              <a:rPr lang="en-US" dirty="0" smtClean="0"/>
              <a:t>150-250 calories</a:t>
            </a:r>
          </a:p>
          <a:p>
            <a:endParaRPr lang="en-US" dirty="0"/>
          </a:p>
          <a:p>
            <a:r>
              <a:rPr lang="en-US" dirty="0" smtClean="0"/>
              <a:t>Examples</a:t>
            </a:r>
          </a:p>
          <a:p>
            <a:pPr lvl="1"/>
            <a:r>
              <a:rPr lang="en-US" dirty="0" smtClean="0"/>
              <a:t>Whole wheat wrap and peanut butter</a:t>
            </a:r>
          </a:p>
          <a:p>
            <a:pPr lvl="1"/>
            <a:r>
              <a:rPr lang="en-US" dirty="0" smtClean="0"/>
              <a:t>Greek yogurt and strawberries</a:t>
            </a:r>
          </a:p>
          <a:p>
            <a:pPr lvl="1"/>
            <a:r>
              <a:rPr lang="en-US" dirty="0" smtClean="0"/>
              <a:t>Mozzarella cheese stick and whole wheat crackers</a:t>
            </a:r>
          </a:p>
          <a:p>
            <a:pPr lvl="1"/>
            <a:r>
              <a:rPr lang="en-US" dirty="0" smtClean="0"/>
              <a:t>Protein bars: those that fit criteria above</a:t>
            </a:r>
          </a:p>
          <a:p>
            <a:pPr lvl="2"/>
            <a:r>
              <a:rPr lang="en-US" dirty="0" err="1" smtClean="0"/>
              <a:t>Clif</a:t>
            </a:r>
            <a:r>
              <a:rPr lang="en-US" dirty="0" smtClean="0"/>
              <a:t> bar, Luna Bar, </a:t>
            </a:r>
            <a:r>
              <a:rPr lang="en-US" dirty="0" err="1" smtClean="0"/>
              <a:t>KindBar</a:t>
            </a:r>
            <a:r>
              <a:rPr lang="en-US" dirty="0" smtClean="0"/>
              <a:t>, etc.</a:t>
            </a:r>
          </a:p>
          <a:p>
            <a:pPr lvl="1"/>
            <a:endParaRPr lang="en-US" dirty="0"/>
          </a:p>
        </p:txBody>
      </p:sp>
      <p:pic>
        <p:nvPicPr>
          <p:cNvPr id="4" name="Picture 3"/>
          <p:cNvPicPr>
            <a:picLocks noChangeAspect="1"/>
          </p:cNvPicPr>
          <p:nvPr/>
        </p:nvPicPr>
        <p:blipFill>
          <a:blip r:embed="rId3"/>
          <a:stretch>
            <a:fillRect/>
          </a:stretch>
        </p:blipFill>
        <p:spPr>
          <a:xfrm>
            <a:off x="7028809" y="2765946"/>
            <a:ext cx="3316193" cy="2306917"/>
          </a:xfrm>
          <a:prstGeom prst="rect">
            <a:avLst/>
          </a:prstGeom>
          <a:ln>
            <a:noFill/>
          </a:ln>
          <a:effectLst>
            <a:softEdge rad="112500"/>
          </a:effectLst>
        </p:spPr>
      </p:pic>
      <p:sp>
        <p:nvSpPr>
          <p:cNvPr id="5" name="TextBox 4"/>
          <p:cNvSpPr txBox="1"/>
          <p:nvPr/>
        </p:nvSpPr>
        <p:spPr>
          <a:xfrm>
            <a:off x="8087674" y="5072863"/>
            <a:ext cx="1892939" cy="184666"/>
          </a:xfrm>
          <a:prstGeom prst="rect">
            <a:avLst/>
          </a:prstGeom>
          <a:noFill/>
        </p:spPr>
        <p:txBody>
          <a:bodyPr wrap="square" rtlCol="0">
            <a:spAutoFit/>
          </a:bodyPr>
          <a:lstStyle/>
          <a:p>
            <a:r>
              <a:rPr lang="en-US" sz="600" dirty="0" smtClean="0"/>
              <a:t>Retrieved from: www.nearof.com</a:t>
            </a:r>
            <a:endParaRPr lang="en-US" sz="600" dirty="0"/>
          </a:p>
        </p:txBody>
      </p:sp>
      <p:sp>
        <p:nvSpPr>
          <p:cNvPr id="7" name="TextBox 6"/>
          <p:cNvSpPr txBox="1"/>
          <p:nvPr/>
        </p:nvSpPr>
        <p:spPr>
          <a:xfrm>
            <a:off x="1501254" y="3703960"/>
            <a:ext cx="2320119" cy="215444"/>
          </a:xfrm>
          <a:prstGeom prst="rect">
            <a:avLst/>
          </a:prstGeom>
          <a:noFill/>
        </p:spPr>
        <p:txBody>
          <a:bodyPr wrap="square" rtlCol="0">
            <a:spAutoFit/>
          </a:bodyPr>
          <a:lstStyle/>
          <a:p>
            <a:pPr lvl="1"/>
            <a:r>
              <a:rPr lang="en-US" sz="800" dirty="0"/>
              <a:t>(Cooking Light, </a:t>
            </a:r>
            <a:r>
              <a:rPr lang="en-US" sz="800" dirty="0" err="1"/>
              <a:t>n.d</a:t>
            </a:r>
            <a:r>
              <a:rPr lang="en-US" sz="800" dirty="0"/>
              <a:t>)</a:t>
            </a:r>
          </a:p>
        </p:txBody>
      </p:sp>
    </p:spTree>
    <p:extLst>
      <p:ext uri="{BB962C8B-B14F-4D97-AF65-F5344CB8AC3E}">
        <p14:creationId xmlns:p14="http://schemas.microsoft.com/office/powerpoint/2010/main" val="474709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341</TotalTime>
  <Words>982</Words>
  <Application>Microsoft Office PowerPoint</Application>
  <PresentationFormat>Widescreen</PresentationFormat>
  <Paragraphs>150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 Boardroom</vt:lpstr>
      <vt:lpstr>Snacking For Fuel</vt:lpstr>
      <vt:lpstr>Healthy Snacking Pre-Assessment</vt:lpstr>
      <vt:lpstr>Convenience Food Defined</vt:lpstr>
      <vt:lpstr>Consequences of Poor Nutritional Balance on Performance</vt:lpstr>
      <vt:lpstr>What makes a balanced snack?</vt:lpstr>
      <vt:lpstr>Carbohydrates</vt:lpstr>
      <vt:lpstr>Protein</vt:lpstr>
      <vt:lpstr>Fats</vt:lpstr>
      <vt:lpstr>Looking for Balance in Pre-packaged Foods</vt:lpstr>
      <vt:lpstr>Looking for Balance in Pre-packaged Foods: Protein Bars</vt:lpstr>
      <vt:lpstr>How Can Healthy Snacking Effect You?</vt:lpstr>
      <vt:lpstr>References</vt:lpstr>
      <vt:lpstr>References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Snacking 101</dc:title>
  <dc:creator>Katie</dc:creator>
  <cp:lastModifiedBy>Horrell, Katie Marie</cp:lastModifiedBy>
  <cp:revision>28</cp:revision>
  <cp:lastPrinted>2014-10-29T19:18:00Z</cp:lastPrinted>
  <dcterms:created xsi:type="dcterms:W3CDTF">2014-10-19T17:02:05Z</dcterms:created>
  <dcterms:modified xsi:type="dcterms:W3CDTF">2014-10-29T19:19:45Z</dcterms:modified>
</cp:coreProperties>
</file>